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884" r:id="rId2"/>
    <p:sldId id="3331" r:id="rId3"/>
    <p:sldId id="3332" r:id="rId4"/>
    <p:sldId id="3328" r:id="rId5"/>
    <p:sldId id="3330" r:id="rId6"/>
    <p:sldId id="3325" r:id="rId7"/>
    <p:sldId id="3329" r:id="rId8"/>
    <p:sldId id="1212" r:id="rId9"/>
    <p:sldId id="3323" r:id="rId10"/>
    <p:sldId id="3290" r:id="rId11"/>
    <p:sldId id="3326" r:id="rId12"/>
  </p:sldIdLst>
  <p:sldSz cx="12192000" cy="6858000"/>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CA3B"/>
    <a:srgbClr val="18AAAB"/>
    <a:srgbClr val="FFFF00"/>
    <a:srgbClr val="FAE018"/>
    <a:srgbClr val="9ABE72"/>
    <a:srgbClr val="138787"/>
    <a:srgbClr val="6AAE84"/>
    <a:srgbClr val="ECE000"/>
    <a:srgbClr val="48A49B"/>
    <a:srgbClr val="4791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37CB6-C38B-4D6A-85D9-3CF829D1D9BE}" v="382" dt="2022-11-09T23:18:19.82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83" autoAdjust="0"/>
    <p:restoredTop sz="93146" autoAdjust="0"/>
  </p:normalViewPr>
  <p:slideViewPr>
    <p:cSldViewPr>
      <p:cViewPr>
        <p:scale>
          <a:sx n="50" d="100"/>
          <a:sy n="50" d="100"/>
        </p:scale>
        <p:origin x="-324" y="1092"/>
      </p:cViewPr>
      <p:guideLst>
        <p:guide orient="horz" pos="2160"/>
        <p:guide pos="3840"/>
      </p:guideLst>
    </p:cSldViewPr>
  </p:slideViewPr>
  <p:notesTextViewPr>
    <p:cViewPr>
      <p:scale>
        <a:sx n="1" d="1"/>
        <a:sy n="1" d="1"/>
      </p:scale>
      <p:origin x="0" y="0"/>
    </p:cViewPr>
  </p:notesTextViewPr>
  <p:notesViewPr>
    <p:cSldViewPr>
      <p:cViewPr varScale="1">
        <p:scale>
          <a:sx n="65" d="100"/>
          <a:sy n="65" d="100"/>
        </p:scale>
        <p:origin x="2652" y="39"/>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4" name="Espace réservé du pied de page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715E1584-D2C4-4BED-8CD4-537B1747B669}" type="slidenum">
              <a:rPr lang="fr-FR" smtClean="0"/>
              <a:t>‹N°›</a:t>
            </a:fld>
            <a:endParaRPr lang="fr-FR"/>
          </a:p>
        </p:txBody>
      </p:sp>
    </p:spTree>
    <p:extLst>
      <p:ext uri="{BB962C8B-B14F-4D97-AF65-F5344CB8AC3E}">
        <p14:creationId xmlns:p14="http://schemas.microsoft.com/office/powerpoint/2010/main" val="535110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fr-FR" dirty="0"/>
          </a:p>
        </p:txBody>
      </p:sp>
      <p:sp>
        <p:nvSpPr>
          <p:cNvPr id="3" name="Espace réservé de la date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2F5CA459-C633-4EA9-9633-4355C26CE675}" type="datetimeFigureOut">
              <a:rPr lang="fr-FR" smtClean="0"/>
              <a:t>24/11/2022</a:t>
            </a:fld>
            <a:endParaRPr lang="fr-FR" dirty="0"/>
          </a:p>
        </p:txBody>
      </p:sp>
      <p:sp>
        <p:nvSpPr>
          <p:cNvPr id="4" name="Espace réservé de l'image des diapositives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fr-FR" dirty="0"/>
          </a:p>
        </p:txBody>
      </p:sp>
      <p:sp>
        <p:nvSpPr>
          <p:cNvPr id="5" name="Espace réservé des notes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9F2C474-C465-4919-84E2-AB14652EDCCF}" type="slidenum">
              <a:rPr lang="fr-FR" smtClean="0"/>
              <a:t>‹N°›</a:t>
            </a:fld>
            <a:endParaRPr lang="fr-FR" dirty="0"/>
          </a:p>
        </p:txBody>
      </p:sp>
    </p:spTree>
    <p:extLst>
      <p:ext uri="{BB962C8B-B14F-4D97-AF65-F5344CB8AC3E}">
        <p14:creationId xmlns:p14="http://schemas.microsoft.com/office/powerpoint/2010/main" val="2064224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7_Titre et contenu Roug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A2EEA97-5043-4D69-85AE-75AC8DF46C2E}"/>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6" name="Espace réservé du texte 7">
            <a:extLst>
              <a:ext uri="{FF2B5EF4-FFF2-40B4-BE49-F238E27FC236}">
                <a16:creationId xmlns:a16="http://schemas.microsoft.com/office/drawing/2014/main" id="{1D82F00C-13DF-49E4-839A-4E3F59C90CDA}"/>
              </a:ext>
            </a:extLst>
          </p:cNvPr>
          <p:cNvSpPr>
            <a:spLocks noGrp="1"/>
          </p:cNvSpPr>
          <p:nvPr>
            <p:ph type="body" sz="quarter" idx="14" hasCustomPrompt="1"/>
          </p:nvPr>
        </p:nvSpPr>
        <p:spPr>
          <a:xfrm>
            <a:off x="7464152" y="620688"/>
            <a:ext cx="4464496" cy="1008112"/>
          </a:xfrm>
          <a:prstGeom prst="roundRect">
            <a:avLst/>
          </a:prstGeom>
          <a:solidFill>
            <a:schemeClr val="bg1"/>
          </a:solidFill>
          <a:ln>
            <a:noFill/>
          </a:ln>
        </p:spPr>
        <p:txBody>
          <a:bodyPr anchor="ctr">
            <a:normAutofit/>
          </a:bodyPr>
          <a:lstStyle>
            <a:lvl1pPr algn="ctr">
              <a:defRPr sz="4000" b="1">
                <a:solidFill>
                  <a:schemeClr val="tx2"/>
                </a:solidFill>
              </a:defRPr>
            </a:lvl1pPr>
            <a:lvl5pPr>
              <a:defRPr/>
            </a:lvl5pPr>
          </a:lstStyle>
          <a:p>
            <a:pPr lvl="0"/>
            <a:r>
              <a:rPr lang="fr-FR" dirty="0" err="1"/>
              <a:t>xxxx</a:t>
            </a:r>
            <a:endParaRPr lang="fr-FR" dirty="0"/>
          </a:p>
        </p:txBody>
      </p:sp>
      <p:pic>
        <p:nvPicPr>
          <p:cNvPr id="2" name="image2.png">
            <a:extLst>
              <a:ext uri="{FF2B5EF4-FFF2-40B4-BE49-F238E27FC236}">
                <a16:creationId xmlns:a16="http://schemas.microsoft.com/office/drawing/2014/main" id="{E9959015-2A6D-CFF3-068F-750ED6F0D635}"/>
              </a:ext>
            </a:extLst>
          </p:cNvPr>
          <p:cNvPicPr/>
          <p:nvPr userDrawn="1"/>
        </p:nvPicPr>
        <p:blipFill>
          <a:blip r:embed="rId3" cstate="email">
            <a:extLst>
              <a:ext uri="{28A0092B-C50C-407E-A947-70E740481C1C}">
                <a14:useLocalDpi xmlns:a14="http://schemas.microsoft.com/office/drawing/2010/main"/>
              </a:ext>
            </a:extLst>
          </a:blip>
          <a:srcRect/>
          <a:stretch>
            <a:fillRect/>
          </a:stretch>
        </p:blipFill>
        <p:spPr>
          <a:xfrm>
            <a:off x="532805" y="5949280"/>
            <a:ext cx="3266773" cy="746504"/>
          </a:xfrm>
          <a:prstGeom prst="rect">
            <a:avLst/>
          </a:prstGeom>
          <a:ln/>
        </p:spPr>
      </p:pic>
    </p:spTree>
    <p:extLst>
      <p:ext uri="{BB962C8B-B14F-4D97-AF65-F5344CB8AC3E}">
        <p14:creationId xmlns:p14="http://schemas.microsoft.com/office/powerpoint/2010/main" val="178395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8_Titre et contenu Rouge">
    <p:spTree>
      <p:nvGrpSpPr>
        <p:cNvPr id="1" name=""/>
        <p:cNvGrpSpPr/>
        <p:nvPr/>
      </p:nvGrpSpPr>
      <p:grpSpPr>
        <a:xfrm>
          <a:off x="0" y="0"/>
          <a:ext cx="0" cy="0"/>
          <a:chOff x="0" y="0"/>
          <a:chExt cx="0" cy="0"/>
        </a:xfrm>
      </p:grpSpPr>
      <p:sp>
        <p:nvSpPr>
          <p:cNvPr id="8" name="Espace réservé du texte 7"/>
          <p:cNvSpPr>
            <a:spLocks noGrp="1"/>
          </p:cNvSpPr>
          <p:nvPr>
            <p:ph type="body" sz="quarter" idx="13" hasCustomPrompt="1"/>
          </p:nvPr>
        </p:nvSpPr>
        <p:spPr>
          <a:xfrm>
            <a:off x="767408" y="168342"/>
            <a:ext cx="7632848" cy="1008112"/>
          </a:xfrm>
          <a:prstGeom prst="roundRect">
            <a:avLst/>
          </a:prstGeom>
          <a:solidFill>
            <a:schemeClr val="bg1"/>
          </a:solidFill>
        </p:spPr>
        <p:txBody>
          <a:bodyPr anchor="ctr">
            <a:normAutofit/>
          </a:bodyPr>
          <a:lstStyle>
            <a:lvl1pPr algn="l">
              <a:defRPr sz="4000" b="1">
                <a:solidFill>
                  <a:schemeClr val="accent1">
                    <a:lumMod val="50000"/>
                  </a:schemeClr>
                </a:solidFill>
              </a:defRPr>
            </a:lvl1pPr>
            <a:lvl5pPr>
              <a:defRPr/>
            </a:lvl5pPr>
          </a:lstStyle>
          <a:p>
            <a:pPr lvl="0"/>
            <a:r>
              <a:rPr lang="fr-FR" dirty="0" err="1"/>
              <a:t>xxxx</a:t>
            </a:r>
            <a:endParaRPr lang="fr-FR" dirty="0"/>
          </a:p>
        </p:txBody>
      </p:sp>
      <p:sp>
        <p:nvSpPr>
          <p:cNvPr id="10" name="ZoneTexte 9">
            <a:extLst>
              <a:ext uri="{FF2B5EF4-FFF2-40B4-BE49-F238E27FC236}">
                <a16:creationId xmlns:a16="http://schemas.microsoft.com/office/drawing/2014/main" id="{A6ED290A-153B-415C-904B-774B55F33D36}"/>
              </a:ext>
            </a:extLst>
          </p:cNvPr>
          <p:cNvSpPr txBox="1"/>
          <p:nvPr userDrawn="1"/>
        </p:nvSpPr>
        <p:spPr>
          <a:xfrm>
            <a:off x="-8706" y="6488668"/>
            <a:ext cx="612068" cy="369332"/>
          </a:xfrm>
          <a:prstGeom prst="rect">
            <a:avLst/>
          </a:prstGeom>
          <a:noFill/>
        </p:spPr>
        <p:txBody>
          <a:bodyPr wrap="square" rtlCol="0">
            <a:spAutoFit/>
          </a:bodyPr>
          <a:lstStyle/>
          <a:p>
            <a:fld id="{927E4E58-7E25-43DA-95D4-816367518844}" type="slidenum">
              <a:rPr lang="fr-FR" smtClean="0">
                <a:solidFill>
                  <a:sysClr val="windowText" lastClr="000000"/>
                </a:solidFill>
              </a:rPr>
              <a:t>‹N°›</a:t>
            </a:fld>
            <a:endParaRPr lang="fr-FR" dirty="0">
              <a:solidFill>
                <a:sysClr val="windowText" lastClr="000000"/>
              </a:solidFill>
            </a:endParaRPr>
          </a:p>
        </p:txBody>
      </p:sp>
      <p:sp>
        <p:nvSpPr>
          <p:cNvPr id="5" name="Espace réservé du texte 7">
            <a:extLst>
              <a:ext uri="{FF2B5EF4-FFF2-40B4-BE49-F238E27FC236}">
                <a16:creationId xmlns:a16="http://schemas.microsoft.com/office/drawing/2014/main" id="{66B0CFC0-8BAA-4CA4-B4FA-91AF1538E1B4}"/>
              </a:ext>
            </a:extLst>
          </p:cNvPr>
          <p:cNvSpPr>
            <a:spLocks noGrp="1"/>
          </p:cNvSpPr>
          <p:nvPr>
            <p:ph type="body" sz="quarter" idx="14" hasCustomPrompt="1"/>
          </p:nvPr>
        </p:nvSpPr>
        <p:spPr>
          <a:xfrm>
            <a:off x="407368" y="1556792"/>
            <a:ext cx="11449272" cy="4464496"/>
          </a:xfrm>
          <a:prstGeom prst="roundRect">
            <a:avLst/>
          </a:prstGeom>
          <a:solidFill>
            <a:schemeClr val="bg1"/>
          </a:solidFill>
        </p:spPr>
        <p:txBody>
          <a:bodyPr anchor="t">
            <a:normAutofit/>
          </a:bodyPr>
          <a:lstStyle>
            <a:lvl1pPr algn="l">
              <a:defRPr sz="4000" b="0">
                <a:solidFill>
                  <a:schemeClr val="accent1">
                    <a:lumMod val="50000"/>
                  </a:schemeClr>
                </a:solidFill>
              </a:defRPr>
            </a:lvl1pPr>
            <a:lvl5pPr>
              <a:defRPr/>
            </a:lvl5pPr>
          </a:lstStyle>
          <a:p>
            <a:pPr lvl="0"/>
            <a:r>
              <a:rPr lang="fr-FR" dirty="0" err="1"/>
              <a:t>xxxx</a:t>
            </a:r>
            <a:endParaRPr lang="fr-FR" dirty="0"/>
          </a:p>
        </p:txBody>
      </p:sp>
      <p:pic>
        <p:nvPicPr>
          <p:cNvPr id="2" name="Image 1">
            <a:extLst>
              <a:ext uri="{FF2B5EF4-FFF2-40B4-BE49-F238E27FC236}">
                <a16:creationId xmlns:a16="http://schemas.microsoft.com/office/drawing/2014/main" id="{DB71B786-8F1A-62B8-BB41-475198FDE8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 r="52296" b="3799"/>
          <a:stretch/>
        </p:blipFill>
        <p:spPr bwMode="auto">
          <a:xfrm>
            <a:off x="10632504" y="6153792"/>
            <a:ext cx="1392405" cy="669751"/>
          </a:xfrm>
          <a:prstGeom prst="rect">
            <a:avLst/>
          </a:prstGeom>
        </p:spPr>
      </p:pic>
      <p:pic>
        <p:nvPicPr>
          <p:cNvPr id="3" name="Image 2">
            <a:extLst>
              <a:ext uri="{FF2B5EF4-FFF2-40B4-BE49-F238E27FC236}">
                <a16:creationId xmlns:a16="http://schemas.microsoft.com/office/drawing/2014/main" id="{4B745441-A3BA-1E40-459F-D5FA446A2C3F}"/>
              </a:ext>
            </a:extLst>
          </p:cNvPr>
          <p:cNvPicPr>
            <a:picLocks noChangeAspect="1"/>
          </p:cNvPicPr>
          <p:nvPr userDrawn="1"/>
        </p:nvPicPr>
        <p:blipFill>
          <a:blip r:embed="rId3"/>
          <a:stretch>
            <a:fillRect/>
          </a:stretch>
        </p:blipFill>
        <p:spPr>
          <a:xfrm>
            <a:off x="10632504" y="100954"/>
            <a:ext cx="1392406" cy="750194"/>
          </a:xfrm>
          <a:prstGeom prst="rect">
            <a:avLst/>
          </a:prstGeom>
        </p:spPr>
      </p:pic>
    </p:spTree>
    <p:extLst>
      <p:ext uri="{BB962C8B-B14F-4D97-AF65-F5344CB8AC3E}">
        <p14:creationId xmlns:p14="http://schemas.microsoft.com/office/powerpoint/2010/main" val="102698720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3_Titre et contenu Roug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D49ECEC-3EF1-4912-80B2-C28BE8CEC7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69" y="0"/>
            <a:ext cx="2555777" cy="6858000"/>
          </a:xfrm>
          <a:prstGeom prst="rect">
            <a:avLst/>
          </a:prstGeom>
        </p:spPr>
      </p:pic>
      <p:pic>
        <p:nvPicPr>
          <p:cNvPr id="13" name="Image 12">
            <a:extLst>
              <a:ext uri="{FF2B5EF4-FFF2-40B4-BE49-F238E27FC236}">
                <a16:creationId xmlns:a16="http://schemas.microsoft.com/office/drawing/2014/main" id="{F60D57DF-CB97-4B78-A6FC-4A0B869164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04512" y="6275550"/>
            <a:ext cx="1487488" cy="582450"/>
          </a:xfrm>
          <a:prstGeom prst="rect">
            <a:avLst/>
          </a:prstGeom>
        </p:spPr>
      </p:pic>
      <p:sp>
        <p:nvSpPr>
          <p:cNvPr id="8" name="Espace réservé du texte 7"/>
          <p:cNvSpPr>
            <a:spLocks noGrp="1"/>
          </p:cNvSpPr>
          <p:nvPr>
            <p:ph type="body" sz="quarter" idx="13" hasCustomPrompt="1"/>
          </p:nvPr>
        </p:nvSpPr>
        <p:spPr>
          <a:xfrm>
            <a:off x="767408" y="168342"/>
            <a:ext cx="7632848" cy="1008112"/>
          </a:xfrm>
          <a:prstGeom prst="roundRect">
            <a:avLst/>
          </a:prstGeom>
          <a:solidFill>
            <a:schemeClr val="bg1"/>
          </a:solidFill>
        </p:spPr>
        <p:txBody>
          <a:bodyPr anchor="ctr">
            <a:normAutofit/>
          </a:bodyPr>
          <a:lstStyle>
            <a:lvl1pPr algn="l">
              <a:defRPr sz="4000" b="1">
                <a:solidFill>
                  <a:schemeClr val="accent1">
                    <a:lumMod val="50000"/>
                  </a:schemeClr>
                </a:solidFill>
              </a:defRPr>
            </a:lvl1pPr>
            <a:lvl5pPr>
              <a:defRPr/>
            </a:lvl5pPr>
          </a:lstStyle>
          <a:p>
            <a:pPr lvl="0"/>
            <a:r>
              <a:rPr lang="fr-FR" dirty="0" err="1"/>
              <a:t>xxxx</a:t>
            </a:r>
            <a:endParaRPr lang="fr-FR" dirty="0"/>
          </a:p>
        </p:txBody>
      </p:sp>
      <p:sp>
        <p:nvSpPr>
          <p:cNvPr id="9" name="ZoneTexte 8">
            <a:extLst>
              <a:ext uri="{FF2B5EF4-FFF2-40B4-BE49-F238E27FC236}">
                <a16:creationId xmlns:a16="http://schemas.microsoft.com/office/drawing/2014/main" id="{46BD67E9-CE3F-4596-854A-F714EDD2B01A}"/>
              </a:ext>
            </a:extLst>
          </p:cNvPr>
          <p:cNvSpPr txBox="1"/>
          <p:nvPr userDrawn="1"/>
        </p:nvSpPr>
        <p:spPr>
          <a:xfrm>
            <a:off x="-8706" y="6488668"/>
            <a:ext cx="612068" cy="369332"/>
          </a:xfrm>
          <a:prstGeom prst="rect">
            <a:avLst/>
          </a:prstGeom>
          <a:noFill/>
        </p:spPr>
        <p:txBody>
          <a:bodyPr wrap="square" rtlCol="0">
            <a:spAutoFit/>
          </a:bodyPr>
          <a:lstStyle/>
          <a:p>
            <a:fld id="{927E4E58-7E25-43DA-95D4-816367518844}" type="slidenum">
              <a:rPr lang="fr-FR" smtClean="0">
                <a:solidFill>
                  <a:schemeClr val="bg1"/>
                </a:solidFill>
              </a:rPr>
              <a:t>‹N°›</a:t>
            </a:fld>
            <a:endParaRPr lang="fr-FR" dirty="0">
              <a:solidFill>
                <a:schemeClr val="bg1"/>
              </a:solidFill>
            </a:endParaRPr>
          </a:p>
        </p:txBody>
      </p:sp>
      <p:sp>
        <p:nvSpPr>
          <p:cNvPr id="6" name="Espace réservé du texte 7">
            <a:extLst>
              <a:ext uri="{FF2B5EF4-FFF2-40B4-BE49-F238E27FC236}">
                <a16:creationId xmlns:a16="http://schemas.microsoft.com/office/drawing/2014/main" id="{D5584D57-6EED-408A-8E16-98D35B664C50}"/>
              </a:ext>
            </a:extLst>
          </p:cNvPr>
          <p:cNvSpPr>
            <a:spLocks noGrp="1"/>
          </p:cNvSpPr>
          <p:nvPr>
            <p:ph type="body" sz="quarter" idx="14" hasCustomPrompt="1"/>
          </p:nvPr>
        </p:nvSpPr>
        <p:spPr>
          <a:xfrm>
            <a:off x="2279576" y="1556792"/>
            <a:ext cx="9577064" cy="4464496"/>
          </a:xfrm>
          <a:prstGeom prst="roundRect">
            <a:avLst/>
          </a:prstGeom>
          <a:solidFill>
            <a:schemeClr val="bg1"/>
          </a:solidFill>
        </p:spPr>
        <p:txBody>
          <a:bodyPr anchor="t">
            <a:normAutofit/>
          </a:bodyPr>
          <a:lstStyle>
            <a:lvl1pPr algn="l">
              <a:defRPr sz="4000" b="0">
                <a:solidFill>
                  <a:schemeClr val="accent1">
                    <a:lumMod val="50000"/>
                  </a:schemeClr>
                </a:solidFill>
              </a:defRPr>
            </a:lvl1pPr>
            <a:lvl5pPr>
              <a:defRPr/>
            </a:lvl5pPr>
          </a:lstStyle>
          <a:p>
            <a:pPr lvl="0"/>
            <a:r>
              <a:rPr lang="fr-FR" dirty="0" err="1"/>
              <a:t>xxxx</a:t>
            </a:r>
            <a:endParaRPr lang="fr-FR" dirty="0"/>
          </a:p>
        </p:txBody>
      </p:sp>
    </p:spTree>
    <p:extLst>
      <p:ext uri="{BB962C8B-B14F-4D97-AF65-F5344CB8AC3E}">
        <p14:creationId xmlns:p14="http://schemas.microsoft.com/office/powerpoint/2010/main" val="261090924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9_Titre et contenu Rouge">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EB1AEB11-6D94-44E7-BAAA-7F3EADA831BD}"/>
              </a:ext>
            </a:extLst>
          </p:cNvPr>
          <p:cNvSpPr txBox="1"/>
          <p:nvPr userDrawn="1"/>
        </p:nvSpPr>
        <p:spPr>
          <a:xfrm>
            <a:off x="-8706" y="6488668"/>
            <a:ext cx="612068" cy="369332"/>
          </a:xfrm>
          <a:prstGeom prst="rect">
            <a:avLst/>
          </a:prstGeom>
          <a:noFill/>
        </p:spPr>
        <p:txBody>
          <a:bodyPr wrap="square" rtlCol="0">
            <a:spAutoFit/>
          </a:bodyPr>
          <a:lstStyle/>
          <a:p>
            <a:fld id="{927E4E58-7E25-43DA-95D4-816367518844}" type="slidenum">
              <a:rPr lang="fr-FR" smtClean="0">
                <a:solidFill>
                  <a:schemeClr val="bg1"/>
                </a:solidFill>
              </a:rPr>
              <a:t>‹N°›</a:t>
            </a:fld>
            <a:endParaRPr lang="fr-FR" dirty="0">
              <a:solidFill>
                <a:schemeClr val="bg1"/>
              </a:solidFill>
            </a:endParaRPr>
          </a:p>
        </p:txBody>
      </p:sp>
      <p:pic>
        <p:nvPicPr>
          <p:cNvPr id="7" name="Image 6">
            <a:extLst>
              <a:ext uri="{FF2B5EF4-FFF2-40B4-BE49-F238E27FC236}">
                <a16:creationId xmlns:a16="http://schemas.microsoft.com/office/drawing/2014/main" id="{B8E2A083-466E-4768-B6C7-A94798A230EF}"/>
              </a:ext>
            </a:extLst>
          </p:cNvPr>
          <p:cNvPicPr>
            <a:picLocks noChangeAspect="1"/>
          </p:cNvPicPr>
          <p:nvPr userDrawn="1"/>
        </p:nvPicPr>
        <p:blipFill>
          <a:blip r:embed="rId2"/>
          <a:stretch>
            <a:fillRect/>
          </a:stretch>
        </p:blipFill>
        <p:spPr>
          <a:xfrm>
            <a:off x="2169705" y="0"/>
            <a:ext cx="10022295" cy="6858000"/>
          </a:xfrm>
          <a:prstGeom prst="rect">
            <a:avLst/>
          </a:prstGeom>
        </p:spPr>
      </p:pic>
      <p:sp>
        <p:nvSpPr>
          <p:cNvPr id="11" name="Espace réservé du texte 7">
            <a:extLst>
              <a:ext uri="{FF2B5EF4-FFF2-40B4-BE49-F238E27FC236}">
                <a16:creationId xmlns:a16="http://schemas.microsoft.com/office/drawing/2014/main" id="{ADD6F1CA-2D0C-44BD-8E8B-08D6869327DA}"/>
              </a:ext>
            </a:extLst>
          </p:cNvPr>
          <p:cNvSpPr>
            <a:spLocks noGrp="1"/>
          </p:cNvSpPr>
          <p:nvPr>
            <p:ph type="body" sz="quarter" idx="13" hasCustomPrompt="1"/>
          </p:nvPr>
        </p:nvSpPr>
        <p:spPr>
          <a:xfrm>
            <a:off x="1919536" y="2708920"/>
            <a:ext cx="7632848" cy="1008112"/>
          </a:xfrm>
          <a:prstGeom prst="roundRect">
            <a:avLst/>
          </a:prstGeom>
          <a:solidFill>
            <a:schemeClr val="bg1"/>
          </a:solidFill>
        </p:spPr>
        <p:txBody>
          <a:bodyPr anchor="ctr">
            <a:normAutofit/>
          </a:bodyPr>
          <a:lstStyle>
            <a:lvl1pPr algn="ctr">
              <a:defRPr sz="4000" b="1">
                <a:solidFill>
                  <a:schemeClr val="accent1">
                    <a:lumMod val="50000"/>
                  </a:schemeClr>
                </a:solidFill>
              </a:defRPr>
            </a:lvl1pPr>
            <a:lvl5pPr>
              <a:defRPr/>
            </a:lvl5pPr>
          </a:lstStyle>
          <a:p>
            <a:pPr lvl="0"/>
            <a:r>
              <a:rPr lang="fr-FR" dirty="0" err="1"/>
              <a:t>xxxx</a:t>
            </a:r>
            <a:endParaRPr lang="fr-FR" dirty="0"/>
          </a:p>
        </p:txBody>
      </p:sp>
      <p:pic>
        <p:nvPicPr>
          <p:cNvPr id="3" name="Image 2">
            <a:extLst>
              <a:ext uri="{FF2B5EF4-FFF2-40B4-BE49-F238E27FC236}">
                <a16:creationId xmlns:a16="http://schemas.microsoft.com/office/drawing/2014/main" id="{47BC0E4E-F860-0DB6-2EE1-20E6FCED83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1" r="52296" b="3799"/>
          <a:stretch/>
        </p:blipFill>
        <p:spPr bwMode="auto">
          <a:xfrm>
            <a:off x="0" y="6153792"/>
            <a:ext cx="1392405" cy="669751"/>
          </a:xfrm>
          <a:prstGeom prst="rect">
            <a:avLst/>
          </a:prstGeom>
        </p:spPr>
      </p:pic>
    </p:spTree>
    <p:extLst>
      <p:ext uri="{BB962C8B-B14F-4D97-AF65-F5344CB8AC3E}">
        <p14:creationId xmlns:p14="http://schemas.microsoft.com/office/powerpoint/2010/main" val="65481989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1_Titre et contenu Rouge">
    <p:spTree>
      <p:nvGrpSpPr>
        <p:cNvPr id="1" name=""/>
        <p:cNvGrpSpPr/>
        <p:nvPr/>
      </p:nvGrpSpPr>
      <p:grpSpPr>
        <a:xfrm>
          <a:off x="0" y="0"/>
          <a:ext cx="0" cy="0"/>
          <a:chOff x="0" y="0"/>
          <a:chExt cx="0" cy="0"/>
        </a:xfrm>
      </p:grpSpPr>
      <p:sp>
        <p:nvSpPr>
          <p:cNvPr id="23" name="Espace réservé du texte 7">
            <a:extLst>
              <a:ext uri="{FF2B5EF4-FFF2-40B4-BE49-F238E27FC236}">
                <a16:creationId xmlns:a16="http://schemas.microsoft.com/office/drawing/2014/main" id="{84CFE8D8-5930-4858-AFD6-416F0741A2E8}"/>
              </a:ext>
            </a:extLst>
          </p:cNvPr>
          <p:cNvSpPr>
            <a:spLocks noGrp="1"/>
          </p:cNvSpPr>
          <p:nvPr>
            <p:ph type="body" sz="quarter" idx="13" hasCustomPrompt="1"/>
          </p:nvPr>
        </p:nvSpPr>
        <p:spPr>
          <a:xfrm>
            <a:off x="262336" y="1447667"/>
            <a:ext cx="11162256" cy="3962160"/>
          </a:xfrm>
          <a:prstGeom prst="roundRect">
            <a:avLst/>
          </a:prstGeom>
          <a:solidFill>
            <a:schemeClr val="bg1"/>
          </a:solidFill>
        </p:spPr>
        <p:txBody>
          <a:bodyPr anchor="ctr">
            <a:normAutofit/>
          </a:bodyPr>
          <a:lstStyle>
            <a:lvl1pPr algn="l">
              <a:defRPr sz="4000" b="1">
                <a:solidFill>
                  <a:schemeClr val="accent1">
                    <a:lumMod val="50000"/>
                  </a:schemeClr>
                </a:solidFill>
              </a:defRPr>
            </a:lvl1pPr>
            <a:lvl5pPr>
              <a:defRPr/>
            </a:lvl5pPr>
          </a:lstStyle>
          <a:p>
            <a:pPr algn="ctr"/>
            <a:r>
              <a:rPr lang="fr-FR" sz="6000" b="1" dirty="0" err="1">
                <a:solidFill>
                  <a:srgbClr val="002060"/>
                </a:solidFill>
              </a:rPr>
              <a:t>xxxxxx</a:t>
            </a:r>
            <a:endParaRPr lang="fr-FR" sz="6000" b="1" dirty="0">
              <a:solidFill>
                <a:srgbClr val="002060"/>
              </a:solidFill>
            </a:endParaRPr>
          </a:p>
        </p:txBody>
      </p:sp>
      <p:pic>
        <p:nvPicPr>
          <p:cNvPr id="15" name="image2.png">
            <a:extLst>
              <a:ext uri="{FF2B5EF4-FFF2-40B4-BE49-F238E27FC236}">
                <a16:creationId xmlns:a16="http://schemas.microsoft.com/office/drawing/2014/main" id="{6416CDBE-58ED-4F62-B862-7768F792BA57}"/>
              </a:ext>
            </a:extLst>
          </p:cNvPr>
          <p:cNvPicPr/>
          <p:nvPr userDrawn="1"/>
        </p:nvPicPr>
        <p:blipFill>
          <a:blip r:embed="rId2" cstate="email">
            <a:extLst>
              <a:ext uri="{28A0092B-C50C-407E-A947-70E740481C1C}">
                <a14:useLocalDpi xmlns:a14="http://schemas.microsoft.com/office/drawing/2010/main"/>
              </a:ext>
            </a:extLst>
          </a:blip>
          <a:srcRect/>
          <a:stretch>
            <a:fillRect/>
          </a:stretch>
        </p:blipFill>
        <p:spPr>
          <a:xfrm>
            <a:off x="532805" y="288197"/>
            <a:ext cx="3266773" cy="746504"/>
          </a:xfrm>
          <a:prstGeom prst="rect">
            <a:avLst/>
          </a:prstGeom>
          <a:ln/>
        </p:spPr>
      </p:pic>
    </p:spTree>
    <p:extLst>
      <p:ext uri="{BB962C8B-B14F-4D97-AF65-F5344CB8AC3E}">
        <p14:creationId xmlns:p14="http://schemas.microsoft.com/office/powerpoint/2010/main" val="14234027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C47665-598D-4444-AC04-EA94F00CCE18}" type="datetimeFigureOut">
              <a:rPr lang="fr-FR" smtClean="0"/>
              <a:t>24/11/2022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206B4-24E9-40E9-ABB1-6E17533D6EF7}" type="slidenum">
              <a:rPr lang="fr-FR" smtClean="0"/>
              <a:t>‹N°›</a:t>
            </a:fld>
            <a:endParaRPr lang="fr-FR" dirty="0"/>
          </a:p>
        </p:txBody>
      </p:sp>
    </p:spTree>
    <p:extLst>
      <p:ext uri="{BB962C8B-B14F-4D97-AF65-F5344CB8AC3E}">
        <p14:creationId xmlns:p14="http://schemas.microsoft.com/office/powerpoint/2010/main" val="429200484"/>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0" r:id="rId3"/>
    <p:sldLayoutId id="2147483916" r:id="rId4"/>
    <p:sldLayoutId id="214748392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AD5E1E-A10E-0183-8ED5-4C37F4059D2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57670" y="1412775"/>
            <a:ext cx="9892683" cy="4355537"/>
          </a:xfrm>
          <a:prstGeom prst="rect">
            <a:avLst/>
          </a:prstGeom>
        </p:spPr>
      </p:pic>
      <p:sp>
        <p:nvSpPr>
          <p:cNvPr id="2" name="Espace réservé du texte 1">
            <a:extLst>
              <a:ext uri="{FF2B5EF4-FFF2-40B4-BE49-F238E27FC236}">
                <a16:creationId xmlns:a16="http://schemas.microsoft.com/office/drawing/2014/main" id="{84D7E017-AF12-4C9D-AEB1-D0650666D027}"/>
              </a:ext>
            </a:extLst>
          </p:cNvPr>
          <p:cNvSpPr>
            <a:spLocks noGrp="1"/>
          </p:cNvSpPr>
          <p:nvPr>
            <p:ph type="body" sz="quarter" idx="13"/>
          </p:nvPr>
        </p:nvSpPr>
        <p:spPr>
          <a:xfrm>
            <a:off x="1775520" y="1718336"/>
            <a:ext cx="8856984" cy="1872208"/>
          </a:xfrm>
          <a:prstGeom prst="rect">
            <a:avLst/>
          </a:prstGeom>
          <a:solidFill>
            <a:schemeClr val="bg1">
              <a:alpha val="75000"/>
            </a:schemeClr>
          </a:solidFill>
        </p:spPr>
        <p:txBody>
          <a:bodyPr>
            <a:normAutofit/>
          </a:bodyPr>
          <a:lstStyle/>
          <a:p>
            <a:pPr algn="ctr"/>
            <a:r>
              <a:rPr lang="fr-FR" sz="3600" dirty="0"/>
              <a:t>Challenge CUBE Datacenter</a:t>
            </a:r>
          </a:p>
          <a:p>
            <a:pPr algn="ctr"/>
            <a:r>
              <a:rPr lang="fr-FR" sz="3600" dirty="0"/>
              <a:t>Le premier concours national d’économies d’énergie dans le numérique</a:t>
            </a:r>
          </a:p>
        </p:txBody>
      </p:sp>
      <p:pic>
        <p:nvPicPr>
          <p:cNvPr id="4" name="Image 3">
            <a:extLst>
              <a:ext uri="{FF2B5EF4-FFF2-40B4-BE49-F238E27FC236}">
                <a16:creationId xmlns:a16="http://schemas.microsoft.com/office/drawing/2014/main" id="{84296660-12CC-4516-99E8-A0E201225195}"/>
              </a:ext>
            </a:extLst>
          </p:cNvPr>
          <p:cNvPicPr>
            <a:picLocks noChangeAspect="1"/>
          </p:cNvPicPr>
          <p:nvPr/>
        </p:nvPicPr>
        <p:blipFill>
          <a:blip r:embed="rId3"/>
          <a:stretch>
            <a:fillRect/>
          </a:stretch>
        </p:blipFill>
        <p:spPr>
          <a:xfrm>
            <a:off x="4367341" y="3699503"/>
            <a:ext cx="3457317" cy="1857606"/>
          </a:xfrm>
          <a:prstGeom prst="rect">
            <a:avLst/>
          </a:prstGeom>
        </p:spPr>
      </p:pic>
      <p:sp>
        <p:nvSpPr>
          <p:cNvPr id="3" name="Espace réservé du texte 1">
            <a:extLst>
              <a:ext uri="{FF2B5EF4-FFF2-40B4-BE49-F238E27FC236}">
                <a16:creationId xmlns:a16="http://schemas.microsoft.com/office/drawing/2014/main" id="{6B55646F-DD1F-E52E-C0CE-C5569B4AB95D}"/>
              </a:ext>
            </a:extLst>
          </p:cNvPr>
          <p:cNvSpPr txBox="1">
            <a:spLocks/>
          </p:cNvSpPr>
          <p:nvPr/>
        </p:nvSpPr>
        <p:spPr>
          <a:xfrm>
            <a:off x="2711624" y="6309320"/>
            <a:ext cx="9361040" cy="432048"/>
          </a:xfrm>
          <a:prstGeom prst="rect">
            <a:avLst/>
          </a:prstGeom>
          <a:solidFill>
            <a:schemeClr val="bg1">
              <a:alpha val="75000"/>
            </a:schemeClr>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Tx/>
              <a:buNone/>
              <a:defRPr sz="4000" b="1"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fr-FR" sz="2000" b="0" i="1" dirty="0"/>
              <a:t>Data Center World le 17 novembre 2022</a:t>
            </a:r>
          </a:p>
        </p:txBody>
      </p:sp>
    </p:spTree>
    <p:extLst>
      <p:ext uri="{BB962C8B-B14F-4D97-AF65-F5344CB8AC3E}">
        <p14:creationId xmlns:p14="http://schemas.microsoft.com/office/powerpoint/2010/main" val="1834436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11644A29-C95E-448B-83C8-DA102FC7601D}"/>
              </a:ext>
            </a:extLst>
          </p:cNvPr>
          <p:cNvPicPr>
            <a:picLocks noChangeAspect="1"/>
          </p:cNvPicPr>
          <p:nvPr/>
        </p:nvPicPr>
        <p:blipFill rotWithShape="1">
          <a:blip r:embed="rId2"/>
          <a:srcRect t="24767" b="28542"/>
          <a:stretch/>
        </p:blipFill>
        <p:spPr>
          <a:xfrm>
            <a:off x="3774981" y="5487349"/>
            <a:ext cx="2639729" cy="648072"/>
          </a:xfrm>
          <a:prstGeom prst="rect">
            <a:avLst/>
          </a:prstGeom>
        </p:spPr>
      </p:pic>
      <p:sp>
        <p:nvSpPr>
          <p:cNvPr id="4" name="Rectangle : coins arrondis 3">
            <a:extLst>
              <a:ext uri="{FF2B5EF4-FFF2-40B4-BE49-F238E27FC236}">
                <a16:creationId xmlns:a16="http://schemas.microsoft.com/office/drawing/2014/main" id="{C7212866-6707-41BF-8A80-BA4416A6EB1A}"/>
              </a:ext>
            </a:extLst>
          </p:cNvPr>
          <p:cNvSpPr/>
          <p:nvPr/>
        </p:nvSpPr>
        <p:spPr>
          <a:xfrm>
            <a:off x="1847528" y="455415"/>
            <a:ext cx="3443754" cy="688155"/>
          </a:xfrm>
          <a:prstGeom prst="roundRect">
            <a:avLst/>
          </a:prstGeom>
          <a:solidFill>
            <a:schemeClr val="tx2"/>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Les Fondateurs</a:t>
            </a:r>
          </a:p>
        </p:txBody>
      </p:sp>
      <p:sp>
        <p:nvSpPr>
          <p:cNvPr id="5" name="Rectangle : coins arrondis 4">
            <a:extLst>
              <a:ext uri="{FF2B5EF4-FFF2-40B4-BE49-F238E27FC236}">
                <a16:creationId xmlns:a16="http://schemas.microsoft.com/office/drawing/2014/main" id="{53798C22-8C75-419C-B4B5-D3CF0730C39B}"/>
              </a:ext>
            </a:extLst>
          </p:cNvPr>
          <p:cNvSpPr/>
          <p:nvPr/>
        </p:nvSpPr>
        <p:spPr>
          <a:xfrm>
            <a:off x="1842615" y="4344604"/>
            <a:ext cx="3407192" cy="678028"/>
          </a:xfrm>
          <a:prstGeom prst="roundRect">
            <a:avLst/>
          </a:prstGeom>
          <a:solidFill>
            <a:schemeClr val="accent6">
              <a:lumMod val="7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Les Parrains</a:t>
            </a:r>
          </a:p>
        </p:txBody>
      </p:sp>
      <p:pic>
        <p:nvPicPr>
          <p:cNvPr id="13" name="Image 12">
            <a:extLst>
              <a:ext uri="{FF2B5EF4-FFF2-40B4-BE49-F238E27FC236}">
                <a16:creationId xmlns:a16="http://schemas.microsoft.com/office/drawing/2014/main" id="{5876CD50-135A-44BD-9C7F-5EF1BB1FE37B}"/>
              </a:ext>
            </a:extLst>
          </p:cNvPr>
          <p:cNvPicPr>
            <a:picLocks noChangeAspect="1"/>
          </p:cNvPicPr>
          <p:nvPr/>
        </p:nvPicPr>
        <p:blipFill>
          <a:blip r:embed="rId3"/>
          <a:stretch>
            <a:fillRect/>
          </a:stretch>
        </p:blipFill>
        <p:spPr>
          <a:xfrm>
            <a:off x="983432" y="2996956"/>
            <a:ext cx="2212158" cy="741187"/>
          </a:xfrm>
          <a:prstGeom prst="rect">
            <a:avLst/>
          </a:prstGeom>
        </p:spPr>
      </p:pic>
      <p:pic>
        <p:nvPicPr>
          <p:cNvPr id="16" name="Image 15">
            <a:extLst>
              <a:ext uri="{FF2B5EF4-FFF2-40B4-BE49-F238E27FC236}">
                <a16:creationId xmlns:a16="http://schemas.microsoft.com/office/drawing/2014/main" id="{75A0D328-E56C-45E9-8115-BA781ED3801E}"/>
              </a:ext>
            </a:extLst>
          </p:cNvPr>
          <p:cNvPicPr>
            <a:picLocks noChangeAspect="1"/>
          </p:cNvPicPr>
          <p:nvPr/>
        </p:nvPicPr>
        <p:blipFill>
          <a:blip r:embed="rId4"/>
          <a:stretch>
            <a:fillRect/>
          </a:stretch>
        </p:blipFill>
        <p:spPr>
          <a:xfrm>
            <a:off x="3957789" y="3047775"/>
            <a:ext cx="1935704" cy="774282"/>
          </a:xfrm>
          <a:prstGeom prst="rect">
            <a:avLst/>
          </a:prstGeom>
        </p:spPr>
      </p:pic>
      <p:pic>
        <p:nvPicPr>
          <p:cNvPr id="20" name="Image 19">
            <a:extLst>
              <a:ext uri="{FF2B5EF4-FFF2-40B4-BE49-F238E27FC236}">
                <a16:creationId xmlns:a16="http://schemas.microsoft.com/office/drawing/2014/main" id="{2F32FA4A-93B3-4B8E-A000-4A2331E2A19C}"/>
              </a:ext>
            </a:extLst>
          </p:cNvPr>
          <p:cNvPicPr>
            <a:picLocks noChangeAspect="1"/>
          </p:cNvPicPr>
          <p:nvPr/>
        </p:nvPicPr>
        <p:blipFill>
          <a:blip r:embed="rId5"/>
          <a:stretch>
            <a:fillRect/>
          </a:stretch>
        </p:blipFill>
        <p:spPr>
          <a:xfrm>
            <a:off x="1093976" y="5472371"/>
            <a:ext cx="1858864" cy="678028"/>
          </a:xfrm>
          <a:prstGeom prst="rect">
            <a:avLst/>
          </a:prstGeom>
        </p:spPr>
      </p:pic>
      <p:pic>
        <p:nvPicPr>
          <p:cNvPr id="24" name="Image 23">
            <a:extLst>
              <a:ext uri="{FF2B5EF4-FFF2-40B4-BE49-F238E27FC236}">
                <a16:creationId xmlns:a16="http://schemas.microsoft.com/office/drawing/2014/main" id="{B64D7B3A-FF06-4285-ADF8-0BFEE4D644EF}"/>
              </a:ext>
            </a:extLst>
          </p:cNvPr>
          <p:cNvPicPr>
            <a:picLocks noChangeAspect="1"/>
          </p:cNvPicPr>
          <p:nvPr/>
        </p:nvPicPr>
        <p:blipFill>
          <a:blip r:embed="rId6"/>
          <a:stretch>
            <a:fillRect/>
          </a:stretch>
        </p:blipFill>
        <p:spPr>
          <a:xfrm>
            <a:off x="-133715" y="1540380"/>
            <a:ext cx="3073489" cy="850115"/>
          </a:xfrm>
          <a:prstGeom prst="rect">
            <a:avLst/>
          </a:prstGeom>
        </p:spPr>
      </p:pic>
      <p:pic>
        <p:nvPicPr>
          <p:cNvPr id="3" name="Image 2">
            <a:extLst>
              <a:ext uri="{FF2B5EF4-FFF2-40B4-BE49-F238E27FC236}">
                <a16:creationId xmlns:a16="http://schemas.microsoft.com/office/drawing/2014/main" id="{B05F4647-52FB-E272-801E-CFE05066E7EB}"/>
              </a:ext>
            </a:extLst>
          </p:cNvPr>
          <p:cNvPicPr>
            <a:picLocks noChangeAspect="1"/>
          </p:cNvPicPr>
          <p:nvPr/>
        </p:nvPicPr>
        <p:blipFill>
          <a:blip r:embed="rId7"/>
          <a:stretch>
            <a:fillRect/>
          </a:stretch>
        </p:blipFill>
        <p:spPr>
          <a:xfrm>
            <a:off x="3071664" y="1690770"/>
            <a:ext cx="1105846" cy="765901"/>
          </a:xfrm>
          <a:prstGeom prst="rect">
            <a:avLst/>
          </a:prstGeom>
        </p:spPr>
      </p:pic>
      <p:pic>
        <p:nvPicPr>
          <p:cNvPr id="2" name="Image 1">
            <a:extLst>
              <a:ext uri="{FF2B5EF4-FFF2-40B4-BE49-F238E27FC236}">
                <a16:creationId xmlns:a16="http://schemas.microsoft.com/office/drawing/2014/main" id="{D2C709E4-FD30-4674-9EAC-E07E870E9342}"/>
              </a:ext>
            </a:extLst>
          </p:cNvPr>
          <p:cNvPicPr>
            <a:picLocks noChangeAspect="1"/>
          </p:cNvPicPr>
          <p:nvPr/>
        </p:nvPicPr>
        <p:blipFill>
          <a:blip r:embed="rId8"/>
          <a:stretch>
            <a:fillRect/>
          </a:stretch>
        </p:blipFill>
        <p:spPr>
          <a:xfrm>
            <a:off x="5245101" y="1592647"/>
            <a:ext cx="1520680" cy="864023"/>
          </a:xfrm>
          <a:prstGeom prst="rect">
            <a:avLst/>
          </a:prstGeom>
        </p:spPr>
      </p:pic>
      <p:pic>
        <p:nvPicPr>
          <p:cNvPr id="7" name="Image 6">
            <a:extLst>
              <a:ext uri="{FF2B5EF4-FFF2-40B4-BE49-F238E27FC236}">
                <a16:creationId xmlns:a16="http://schemas.microsoft.com/office/drawing/2014/main" id="{E9716232-7E8D-D221-CC31-ED56EC0749FC}"/>
              </a:ext>
            </a:extLst>
          </p:cNvPr>
          <p:cNvPicPr>
            <a:picLocks noChangeAspect="1"/>
          </p:cNvPicPr>
          <p:nvPr/>
        </p:nvPicPr>
        <p:blipFill>
          <a:blip r:embed="rId9"/>
          <a:stretch>
            <a:fillRect/>
          </a:stretch>
        </p:blipFill>
        <p:spPr>
          <a:xfrm>
            <a:off x="10200456" y="116632"/>
            <a:ext cx="1913957" cy="1031193"/>
          </a:xfrm>
          <a:prstGeom prst="rect">
            <a:avLst/>
          </a:prstGeom>
        </p:spPr>
      </p:pic>
      <p:sp>
        <p:nvSpPr>
          <p:cNvPr id="6" name="Rectangle : coins arrondis 5">
            <a:extLst>
              <a:ext uri="{FF2B5EF4-FFF2-40B4-BE49-F238E27FC236}">
                <a16:creationId xmlns:a16="http://schemas.microsoft.com/office/drawing/2014/main" id="{7C36498C-46D8-6565-D472-FB122DA15583}"/>
              </a:ext>
            </a:extLst>
          </p:cNvPr>
          <p:cNvSpPr/>
          <p:nvPr/>
        </p:nvSpPr>
        <p:spPr>
          <a:xfrm>
            <a:off x="7392144" y="3212976"/>
            <a:ext cx="3407192" cy="678028"/>
          </a:xfrm>
          <a:prstGeom prst="roundRect">
            <a:avLst/>
          </a:prstGeom>
          <a:solidFill>
            <a:schemeClr val="accent6">
              <a:lumMod val="7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Organisateur</a:t>
            </a:r>
          </a:p>
        </p:txBody>
      </p:sp>
      <p:pic>
        <p:nvPicPr>
          <p:cNvPr id="8" name="image2.png">
            <a:extLst>
              <a:ext uri="{FF2B5EF4-FFF2-40B4-BE49-F238E27FC236}">
                <a16:creationId xmlns:a16="http://schemas.microsoft.com/office/drawing/2014/main" id="{47E1CDCE-3F7A-63D4-3FC2-0124A7377999}"/>
              </a:ext>
            </a:extLst>
          </p:cNvPr>
          <p:cNvPicPr/>
          <p:nvPr/>
        </p:nvPicPr>
        <p:blipFill>
          <a:blip r:embed="rId10" cstate="email">
            <a:extLst>
              <a:ext uri="{28A0092B-C50C-407E-A947-70E740481C1C}">
                <a14:useLocalDpi xmlns:a14="http://schemas.microsoft.com/office/drawing/2010/main"/>
              </a:ext>
            </a:extLst>
          </a:blip>
          <a:srcRect/>
          <a:stretch>
            <a:fillRect/>
          </a:stretch>
        </p:blipFill>
        <p:spPr>
          <a:xfrm>
            <a:off x="8112224" y="3971352"/>
            <a:ext cx="3266773" cy="746504"/>
          </a:xfrm>
          <a:prstGeom prst="rect">
            <a:avLst/>
          </a:prstGeom>
          <a:ln/>
        </p:spPr>
      </p:pic>
    </p:spTree>
    <p:extLst>
      <p:ext uri="{BB962C8B-B14F-4D97-AF65-F5344CB8AC3E}">
        <p14:creationId xmlns:p14="http://schemas.microsoft.com/office/powerpoint/2010/main" val="2924309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E9716232-7E8D-D221-CC31-ED56EC0749FC}"/>
              </a:ext>
            </a:extLst>
          </p:cNvPr>
          <p:cNvPicPr>
            <a:picLocks noChangeAspect="1"/>
          </p:cNvPicPr>
          <p:nvPr/>
        </p:nvPicPr>
        <p:blipFill>
          <a:blip r:embed="rId2"/>
          <a:stretch>
            <a:fillRect/>
          </a:stretch>
        </p:blipFill>
        <p:spPr>
          <a:xfrm>
            <a:off x="335360" y="2492896"/>
            <a:ext cx="4276839" cy="2304256"/>
          </a:xfrm>
          <a:prstGeom prst="rect">
            <a:avLst/>
          </a:prstGeom>
        </p:spPr>
      </p:pic>
      <p:sp>
        <p:nvSpPr>
          <p:cNvPr id="3" name="ZoneTexte 2">
            <a:extLst>
              <a:ext uri="{FF2B5EF4-FFF2-40B4-BE49-F238E27FC236}">
                <a16:creationId xmlns:a16="http://schemas.microsoft.com/office/drawing/2014/main" id="{021C7668-BDEF-E08B-CBF1-6847868CEB01}"/>
              </a:ext>
            </a:extLst>
          </p:cNvPr>
          <p:cNvSpPr txBox="1"/>
          <p:nvPr/>
        </p:nvSpPr>
        <p:spPr>
          <a:xfrm>
            <a:off x="4301402" y="1412776"/>
            <a:ext cx="7771262" cy="4143442"/>
          </a:xfrm>
          <a:prstGeom prst="rect">
            <a:avLst/>
          </a:prstGeom>
          <a:noFill/>
        </p:spPr>
        <p:txBody>
          <a:bodyPr wrap="square">
            <a:spAutoFit/>
          </a:bodyPr>
          <a:lstStyle/>
          <a:p>
            <a:pPr>
              <a:lnSpc>
                <a:spcPct val="115000"/>
              </a:lnSpc>
              <a:spcBef>
                <a:spcPts val="1000"/>
              </a:spcBef>
              <a:spcAft>
                <a:spcPts val="1000"/>
              </a:spcAft>
            </a:pPr>
            <a:r>
              <a:rPr lang="fr-FR" sz="2800" b="1" dirty="0">
                <a:solidFill>
                  <a:srgbClr val="7B1D85"/>
                </a:solidFill>
                <a:effectLst/>
                <a:latin typeface="Calibri-Bold"/>
                <a:ea typeface="Calibri" panose="020F0502020204030204" pitchFamily="34" charset="0"/>
                <a:cs typeface="Calibri-Bold"/>
              </a:rPr>
              <a:t>Inscriptions ouvertes à partir de janvier 2023 !</a:t>
            </a:r>
            <a:endParaRPr lang="fr-FR" sz="1800" dirty="0">
              <a:effectLst/>
              <a:latin typeface="Calibri" panose="020F0502020204030204" pitchFamily="34" charset="0"/>
              <a:ea typeface="Calibri" panose="020F0502020204030204" pitchFamily="34" charset="0"/>
            </a:endParaRPr>
          </a:p>
          <a:p>
            <a:pPr algn="just">
              <a:lnSpc>
                <a:spcPct val="115000"/>
              </a:lnSpc>
              <a:spcBef>
                <a:spcPts val="1000"/>
              </a:spcBef>
              <a:spcAft>
                <a:spcPts val="1000"/>
              </a:spcAft>
            </a:pPr>
            <a:r>
              <a:rPr lang="fr-FR" sz="1800" dirty="0">
                <a:effectLst/>
                <a:latin typeface="Calibri" panose="020F0502020204030204" pitchFamily="34" charset="0"/>
                <a:ea typeface="Calibri" panose="020F0502020204030204" pitchFamily="34" charset="0"/>
              </a:rPr>
              <a:t> </a:t>
            </a:r>
          </a:p>
          <a:p>
            <a:pPr algn="just">
              <a:lnSpc>
                <a:spcPct val="115000"/>
              </a:lnSpc>
              <a:spcBef>
                <a:spcPts val="1000"/>
              </a:spcBef>
              <a:spcAft>
                <a:spcPts val="1000"/>
              </a:spcAft>
            </a:pPr>
            <a:r>
              <a:rPr lang="fr-FR" sz="1800" dirty="0">
                <a:effectLst/>
                <a:latin typeface="Calibri" panose="020F0502020204030204" pitchFamily="34" charset="0"/>
                <a:ea typeface="Calibri" panose="020F0502020204030204" pitchFamily="34" charset="0"/>
              </a:rPr>
              <a:t>Entreprise utilisatrice de services informatiques, acteurs privés, publics, acteurs de la colocation : le concours est ouvert à toutes les parties prenantes propriétaires, utilisateurs, exploitants de centre de traitement de données. Dès la première saison, le concours se voudra d’une envergure européenne, des acteurs internationaux seront ainsi les bienvenus.</a:t>
            </a:r>
          </a:p>
          <a:p>
            <a:pPr algn="just">
              <a:lnSpc>
                <a:spcPct val="115000"/>
              </a:lnSpc>
              <a:spcBef>
                <a:spcPts val="1000"/>
              </a:spcBef>
              <a:spcAft>
                <a:spcPts val="1000"/>
              </a:spcAft>
            </a:pPr>
            <a:r>
              <a:rPr lang="fr-FR" sz="1800" dirty="0">
                <a:effectLst/>
                <a:latin typeface="Calibri" panose="020F0502020204030204" pitchFamily="34" charset="0"/>
                <a:ea typeface="Calibri" panose="020F0502020204030204" pitchFamily="34" charset="0"/>
              </a:rPr>
              <a:t> </a:t>
            </a:r>
          </a:p>
          <a:p>
            <a:pPr algn="just">
              <a:lnSpc>
                <a:spcPct val="115000"/>
              </a:lnSpc>
              <a:spcBef>
                <a:spcPts val="1000"/>
              </a:spcBef>
              <a:spcAft>
                <a:spcPts val="1000"/>
              </a:spcAft>
            </a:pPr>
            <a:r>
              <a:rPr lang="fr-FR" sz="1800" b="1" dirty="0">
                <a:effectLst/>
                <a:latin typeface="Calibri" panose="020F0502020204030204" pitchFamily="34" charset="0"/>
                <a:ea typeface="Calibri" panose="020F0502020204030204" pitchFamily="34" charset="0"/>
              </a:rPr>
              <a:t>Ouverture officielle des inscriptions à partir de janvier 2023.</a:t>
            </a:r>
            <a:endParaRPr lang="fr-F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2187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AD5E1E-A10E-0183-8ED5-4C37F4059D2C}"/>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39416" y="2153419"/>
            <a:ext cx="9892683" cy="4355537"/>
          </a:xfrm>
          <a:prstGeom prst="rect">
            <a:avLst/>
          </a:prstGeom>
        </p:spPr>
      </p:pic>
      <p:pic>
        <p:nvPicPr>
          <p:cNvPr id="4" name="Image 3">
            <a:extLst>
              <a:ext uri="{FF2B5EF4-FFF2-40B4-BE49-F238E27FC236}">
                <a16:creationId xmlns:a16="http://schemas.microsoft.com/office/drawing/2014/main" id="{84296660-12CC-4516-99E8-A0E201225195}"/>
              </a:ext>
            </a:extLst>
          </p:cNvPr>
          <p:cNvPicPr>
            <a:picLocks noChangeAspect="1"/>
          </p:cNvPicPr>
          <p:nvPr/>
        </p:nvPicPr>
        <p:blipFill>
          <a:blip r:embed="rId3"/>
          <a:stretch>
            <a:fillRect/>
          </a:stretch>
        </p:blipFill>
        <p:spPr>
          <a:xfrm>
            <a:off x="4619603" y="1628800"/>
            <a:ext cx="2952794" cy="1586527"/>
          </a:xfrm>
          <a:prstGeom prst="rect">
            <a:avLst/>
          </a:prstGeom>
        </p:spPr>
      </p:pic>
      <p:sp>
        <p:nvSpPr>
          <p:cNvPr id="3" name="Espace réservé du texte 1">
            <a:extLst>
              <a:ext uri="{FF2B5EF4-FFF2-40B4-BE49-F238E27FC236}">
                <a16:creationId xmlns:a16="http://schemas.microsoft.com/office/drawing/2014/main" id="{6B55646F-DD1F-E52E-C0CE-C5569B4AB95D}"/>
              </a:ext>
            </a:extLst>
          </p:cNvPr>
          <p:cNvSpPr txBox="1">
            <a:spLocks/>
          </p:cNvSpPr>
          <p:nvPr/>
        </p:nvSpPr>
        <p:spPr>
          <a:xfrm>
            <a:off x="2711624" y="6309320"/>
            <a:ext cx="9361040" cy="432048"/>
          </a:xfrm>
          <a:prstGeom prst="rect">
            <a:avLst/>
          </a:prstGeom>
          <a:solidFill>
            <a:schemeClr val="bg1">
              <a:alpha val="75000"/>
            </a:schemeClr>
          </a:solidFill>
        </p:spPr>
        <p:txBody>
          <a:bodyPr vert="horz" lIns="91440" tIns="45720" rIns="91440" bIns="45720" rtlCol="0" anchor="ctr">
            <a:normAutofit/>
          </a:bodyPr>
          <a:lstStyle>
            <a:lvl1pPr marL="0" indent="0" algn="l" defTabSz="914400" rtl="0" eaLnBrk="1" latinLnBrk="0" hangingPunct="1">
              <a:lnSpc>
                <a:spcPct val="90000"/>
              </a:lnSpc>
              <a:spcBef>
                <a:spcPts val="1000"/>
              </a:spcBef>
              <a:buFontTx/>
              <a:buNone/>
              <a:defRPr sz="4000" b="1" kern="1200">
                <a:solidFill>
                  <a:schemeClr val="accent1">
                    <a:lumMod val="50000"/>
                  </a:schemeClr>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fr-FR" sz="2000" b="0" i="1" dirty="0"/>
              <a:t>Data Center World le 17 novembre 2022</a:t>
            </a:r>
          </a:p>
        </p:txBody>
      </p:sp>
    </p:spTree>
    <p:extLst>
      <p:ext uri="{BB962C8B-B14F-4D97-AF65-F5344CB8AC3E}">
        <p14:creationId xmlns:p14="http://schemas.microsoft.com/office/powerpoint/2010/main" val="1583809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814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CD37C3-2852-4287-9591-0607C35EDCEB}"/>
              </a:ext>
            </a:extLst>
          </p:cNvPr>
          <p:cNvSpPr>
            <a:spLocks noGrp="1"/>
          </p:cNvSpPr>
          <p:nvPr>
            <p:ph type="body" sz="quarter" idx="13"/>
          </p:nvPr>
        </p:nvSpPr>
        <p:spPr>
          <a:xfrm>
            <a:off x="623392" y="806819"/>
            <a:ext cx="11233248" cy="1470053"/>
          </a:xfrm>
        </p:spPr>
        <p:txBody>
          <a:bodyPr>
            <a:normAutofit/>
          </a:bodyPr>
          <a:lstStyle/>
          <a:p>
            <a:r>
              <a:rPr lang="fr-FR" dirty="0"/>
              <a:t>Les actualités</a:t>
            </a:r>
          </a:p>
        </p:txBody>
      </p:sp>
      <p:pic>
        <p:nvPicPr>
          <p:cNvPr id="4" name="Image 3">
            <a:extLst>
              <a:ext uri="{FF2B5EF4-FFF2-40B4-BE49-F238E27FC236}">
                <a16:creationId xmlns:a16="http://schemas.microsoft.com/office/drawing/2014/main" id="{577CB4F4-297C-F36D-FD96-5CE92819C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6360" y="6227282"/>
            <a:ext cx="1296144" cy="607054"/>
          </a:xfrm>
          <a:prstGeom prst="rect">
            <a:avLst/>
          </a:prstGeom>
        </p:spPr>
      </p:pic>
      <p:sp>
        <p:nvSpPr>
          <p:cNvPr id="5" name="Espace réservé du texte 4">
            <a:extLst>
              <a:ext uri="{FF2B5EF4-FFF2-40B4-BE49-F238E27FC236}">
                <a16:creationId xmlns:a16="http://schemas.microsoft.com/office/drawing/2014/main" id="{1BEAEAA5-7D65-65DB-D74E-E99D3B73F4F4}"/>
              </a:ext>
            </a:extLst>
          </p:cNvPr>
          <p:cNvSpPr>
            <a:spLocks noGrp="1"/>
          </p:cNvSpPr>
          <p:nvPr>
            <p:ph type="body" sz="quarter" idx="14"/>
          </p:nvPr>
        </p:nvSpPr>
        <p:spPr>
          <a:xfrm>
            <a:off x="407368" y="2780928"/>
            <a:ext cx="6048672" cy="3240360"/>
          </a:xfrm>
        </p:spPr>
        <p:txBody>
          <a:bodyPr>
            <a:normAutofit fontScale="92500" lnSpcReduction="20000"/>
          </a:bodyPr>
          <a:lstStyle/>
          <a:p>
            <a:r>
              <a:rPr lang="fr-FR" dirty="0"/>
              <a:t>Lien vers</a:t>
            </a:r>
          </a:p>
          <a:p>
            <a:r>
              <a:rPr lang="fr-FR" dirty="0"/>
              <a:t>https://datacenter-magazine.fr/numerique-responsable-lancement-du-concours-deconomies-cube-datacenter/</a:t>
            </a:r>
          </a:p>
        </p:txBody>
      </p:sp>
    </p:spTree>
    <p:extLst>
      <p:ext uri="{BB962C8B-B14F-4D97-AF65-F5344CB8AC3E}">
        <p14:creationId xmlns:p14="http://schemas.microsoft.com/office/powerpoint/2010/main" val="261739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84C25BE-0452-4DEC-853B-CC71B8777DDA}"/>
              </a:ext>
            </a:extLst>
          </p:cNvPr>
          <p:cNvSpPr>
            <a:spLocks noGrp="1"/>
          </p:cNvSpPr>
          <p:nvPr>
            <p:ph type="body" sz="quarter" idx="14"/>
          </p:nvPr>
        </p:nvSpPr>
        <p:spPr>
          <a:xfrm>
            <a:off x="371364" y="2060848"/>
            <a:ext cx="11449272" cy="4392488"/>
          </a:xfrm>
          <a:noFill/>
        </p:spPr>
        <p:txBody>
          <a:bodyPr>
            <a:normAutofit/>
          </a:bodyPr>
          <a:lstStyle/>
          <a:p>
            <a:pPr algn="just">
              <a:lnSpc>
                <a:spcPct val="115000"/>
              </a:lnSpc>
              <a:spcBef>
                <a:spcPts val="1000"/>
              </a:spcBef>
              <a:spcAft>
                <a:spcPts val="1000"/>
              </a:spcAft>
            </a:pPr>
            <a:r>
              <a:rPr lang="fr-FR" sz="1800" dirty="0">
                <a:effectLst/>
                <a:latin typeface="Calibri" panose="020F0502020204030204" pitchFamily="34" charset="0"/>
                <a:ea typeface="Calibri" panose="020F0502020204030204" pitchFamily="34" charset="0"/>
              </a:rPr>
              <a:t>APL DATA CENTER, Crédit Agricole, Data4, EDF et Schneider Electric lancent un nouveau challenge d'économies d'énergie avec le soutien de France Datacenter et du GIMELEC. Cette initiative portée par A4MT constituera un outil inédit de mobilisation des acteurs des centres de traitement de données (data centers, salles informatiques...) avec au cœur de la démarche la mesure et le suivi de la performance énergétique réelle. </a:t>
            </a:r>
          </a:p>
          <a:p>
            <a:pPr marL="571500" indent="-571500">
              <a:buFont typeface="Arial" panose="020B0604020202020204" pitchFamily="34" charset="0"/>
              <a:buChar char="•"/>
            </a:pPr>
            <a:endParaRPr lang="fr-FR" sz="3200" dirty="0">
              <a:solidFill>
                <a:schemeClr val="accent2"/>
              </a:solidFill>
            </a:endParaRPr>
          </a:p>
        </p:txBody>
      </p:sp>
      <p:sp>
        <p:nvSpPr>
          <p:cNvPr id="6" name="Espace réservé du texte 1">
            <a:extLst>
              <a:ext uri="{FF2B5EF4-FFF2-40B4-BE49-F238E27FC236}">
                <a16:creationId xmlns:a16="http://schemas.microsoft.com/office/drawing/2014/main" id="{6C021381-542C-BA95-C336-A1393F013069}"/>
              </a:ext>
            </a:extLst>
          </p:cNvPr>
          <p:cNvSpPr>
            <a:spLocks noGrp="1"/>
          </p:cNvSpPr>
          <p:nvPr>
            <p:ph type="body" sz="quarter" idx="13"/>
          </p:nvPr>
        </p:nvSpPr>
        <p:spPr>
          <a:xfrm>
            <a:off x="767408" y="168342"/>
            <a:ext cx="9676255" cy="1604474"/>
          </a:xfrm>
        </p:spPr>
        <p:txBody>
          <a:bodyPr>
            <a:normAutofit lnSpcReduction="10000"/>
          </a:bodyPr>
          <a:lstStyle/>
          <a:p>
            <a:pPr algn="ctr">
              <a:lnSpc>
                <a:spcPct val="115000"/>
              </a:lnSpc>
              <a:spcBef>
                <a:spcPts val="2400"/>
              </a:spcBef>
              <a:spcAft>
                <a:spcPts val="1000"/>
              </a:spcAft>
            </a:pPr>
            <a:r>
              <a:rPr lang="fr-FR" kern="1400" spc="50" dirty="0">
                <a:solidFill>
                  <a:srgbClr val="1F497D"/>
                </a:solidFill>
                <a:latin typeface="Calibri" panose="020F0502020204030204" pitchFamily="34" charset="0"/>
                <a:ea typeface="Calibri" panose="020F0502020204030204" pitchFamily="34" charset="0"/>
                <a:cs typeface="Times New Roman" panose="02020603050405020304" pitchFamily="18" charset="0"/>
              </a:rPr>
              <a:t>N</a:t>
            </a:r>
            <a:r>
              <a:rPr lang="fr-FR" b="1" kern="1400" spc="50"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umérique responsable : lancement du concours d’économies CUBE Datacenter</a:t>
            </a:r>
            <a:endParaRPr lang="fr-FR" kern="1400" spc="5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7581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23843F0-4B66-47AF-BE09-B5C45DC59D9D}"/>
              </a:ext>
            </a:extLst>
          </p:cNvPr>
          <p:cNvSpPr>
            <a:spLocks noGrp="1"/>
          </p:cNvSpPr>
          <p:nvPr>
            <p:ph type="body" sz="quarter" idx="13"/>
          </p:nvPr>
        </p:nvSpPr>
        <p:spPr>
          <a:xfrm>
            <a:off x="767408" y="168342"/>
            <a:ext cx="9676255" cy="1604474"/>
          </a:xfrm>
        </p:spPr>
        <p:txBody>
          <a:bodyPr>
            <a:normAutofit/>
          </a:bodyPr>
          <a:lstStyle/>
          <a:p>
            <a:r>
              <a:rPr lang="fr-FR" dirty="0"/>
              <a:t>Pour gagner, seule la performance mesurée compte !</a:t>
            </a:r>
          </a:p>
        </p:txBody>
      </p:sp>
      <p:pic>
        <p:nvPicPr>
          <p:cNvPr id="6" name="Picture 2">
            <a:extLst>
              <a:ext uri="{FF2B5EF4-FFF2-40B4-BE49-F238E27FC236}">
                <a16:creationId xmlns:a16="http://schemas.microsoft.com/office/drawing/2014/main" id="{E22D1DCE-AC23-7893-4B7A-918F46D795B6}"/>
              </a:ext>
            </a:extLst>
          </p:cNvPr>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744364" y="4645745"/>
            <a:ext cx="1626483" cy="172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7" name="Rectangle 6">
            <a:extLst>
              <a:ext uri="{FF2B5EF4-FFF2-40B4-BE49-F238E27FC236}">
                <a16:creationId xmlns:a16="http://schemas.microsoft.com/office/drawing/2014/main" id="{A39AB7B8-17C6-78A5-0F0F-3F6AD9270715}"/>
              </a:ext>
            </a:extLst>
          </p:cNvPr>
          <p:cNvSpPr/>
          <p:nvPr/>
        </p:nvSpPr>
        <p:spPr bwMode="auto">
          <a:xfrm>
            <a:off x="6819188" y="2213356"/>
            <a:ext cx="101216" cy="224470"/>
          </a:xfrm>
          <a:prstGeom prst="rect">
            <a:avLst/>
          </a:prstGeom>
          <a:solidFill>
            <a:schemeClr val="bg1"/>
          </a:solidFill>
          <a:ln w="9525" cap="flat" cmpd="sng" algn="ctr">
            <a:noFill/>
            <a:prstDash val="solid"/>
            <a:round/>
            <a:headEnd type="none" w="med" len="med"/>
            <a:tailEnd type="none" w="med" len="med"/>
          </a:ln>
          <a:effectLst/>
        </p:spPr>
        <p:txBody>
          <a:bodyPr vert="horz" wrap="square" lIns="60848" tIns="30425" rIns="60848" bIns="30425" numCol="1" rtlCol="0" anchor="t" anchorCtr="0" compatLnSpc="1">
            <a:prstTxWarp prst="textNoShape">
              <a:avLst/>
            </a:prstTxWarp>
          </a:bodyPr>
          <a:lstStyle/>
          <a:p>
            <a:pPr defTabSz="298930">
              <a:buClrTx/>
              <a:defRPr/>
            </a:pPr>
            <a:endParaRPr lang="en-GB" sz="1272" dirty="0">
              <a:solidFill>
                <a:sysClr val="windowText" lastClr="000000"/>
              </a:solidFill>
              <a:latin typeface="Calibri Light" panose="020F0302020204030204" pitchFamily="34" charset="0"/>
              <a:ea typeface="+mn-ea"/>
              <a:cs typeface="+mn-cs"/>
            </a:endParaRPr>
          </a:p>
        </p:txBody>
      </p:sp>
      <p:grpSp>
        <p:nvGrpSpPr>
          <p:cNvPr id="8" name="Groupe 7">
            <a:extLst>
              <a:ext uri="{FF2B5EF4-FFF2-40B4-BE49-F238E27FC236}">
                <a16:creationId xmlns:a16="http://schemas.microsoft.com/office/drawing/2014/main" id="{CBCCAFF7-E71A-D354-EF9A-A5D10A390E5F}"/>
              </a:ext>
            </a:extLst>
          </p:cNvPr>
          <p:cNvGrpSpPr/>
          <p:nvPr/>
        </p:nvGrpSpPr>
        <p:grpSpPr>
          <a:xfrm>
            <a:off x="839416" y="2132856"/>
            <a:ext cx="5674476" cy="2234301"/>
            <a:chOff x="521371" y="2074365"/>
            <a:chExt cx="9000999" cy="2857601"/>
          </a:xfrm>
        </p:grpSpPr>
        <p:sp>
          <p:nvSpPr>
            <p:cNvPr id="9" name="Line 5">
              <a:extLst>
                <a:ext uri="{FF2B5EF4-FFF2-40B4-BE49-F238E27FC236}">
                  <a16:creationId xmlns:a16="http://schemas.microsoft.com/office/drawing/2014/main" id="{68EADB26-AB47-2E59-98EF-7856016F6AF9}"/>
                </a:ext>
              </a:extLst>
            </p:cNvPr>
            <p:cNvSpPr>
              <a:spLocks noChangeShapeType="1"/>
            </p:cNvSpPr>
            <p:nvPr/>
          </p:nvSpPr>
          <p:spPr bwMode="auto">
            <a:xfrm flipV="1">
              <a:off x="521371" y="2074365"/>
              <a:ext cx="0" cy="2857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lIns="60872" tIns="30436" rIns="60872" bIns="30436"/>
            <a:lstStyle/>
            <a:p>
              <a:pPr defTabSz="298930">
                <a:buClrTx/>
                <a:defRPr/>
              </a:pPr>
              <a:endParaRPr lang="en-GB" sz="1272" dirty="0">
                <a:solidFill>
                  <a:srgbClr val="000000"/>
                </a:solidFill>
                <a:latin typeface="Calibri Light" panose="020F0302020204030204" pitchFamily="34" charset="0"/>
                <a:ea typeface="Arial Unicode MS" pitchFamily="34" charset="-128"/>
                <a:cs typeface="Arial Unicode MS" pitchFamily="34" charset="-128"/>
              </a:endParaRPr>
            </a:p>
          </p:txBody>
        </p:sp>
        <p:sp>
          <p:nvSpPr>
            <p:cNvPr id="10" name="Line 6">
              <a:extLst>
                <a:ext uri="{FF2B5EF4-FFF2-40B4-BE49-F238E27FC236}">
                  <a16:creationId xmlns:a16="http://schemas.microsoft.com/office/drawing/2014/main" id="{D7EDC1E7-C1C3-F254-E8ED-42503A5AD0C7}"/>
                </a:ext>
              </a:extLst>
            </p:cNvPr>
            <p:cNvSpPr>
              <a:spLocks noChangeShapeType="1"/>
            </p:cNvSpPr>
            <p:nvPr/>
          </p:nvSpPr>
          <p:spPr bwMode="auto">
            <a:xfrm flipV="1">
              <a:off x="521373" y="4911866"/>
              <a:ext cx="9000997" cy="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872" tIns="30436" rIns="60872" bIns="30436"/>
            <a:lstStyle/>
            <a:p>
              <a:pPr defTabSz="298930">
                <a:buClrTx/>
                <a:defRPr/>
              </a:pPr>
              <a:endParaRPr lang="en-GB" sz="1272" dirty="0">
                <a:latin typeface="Calibri Light" panose="020F0302020204030204" pitchFamily="34" charset="0"/>
                <a:ea typeface="Arial Unicode MS" pitchFamily="34" charset="-128"/>
                <a:cs typeface="Arial Unicode MS" pitchFamily="34" charset="-128"/>
              </a:endParaRPr>
            </a:p>
          </p:txBody>
        </p:sp>
        <p:sp>
          <p:nvSpPr>
            <p:cNvPr id="11" name="Line 8">
              <a:extLst>
                <a:ext uri="{FF2B5EF4-FFF2-40B4-BE49-F238E27FC236}">
                  <a16:creationId xmlns:a16="http://schemas.microsoft.com/office/drawing/2014/main" id="{4666ADB7-2629-96EE-EBE2-BD988374AC33}"/>
                </a:ext>
              </a:extLst>
            </p:cNvPr>
            <p:cNvSpPr>
              <a:spLocks noChangeShapeType="1"/>
            </p:cNvSpPr>
            <p:nvPr/>
          </p:nvSpPr>
          <p:spPr bwMode="auto">
            <a:xfrm>
              <a:off x="4953071" y="2103282"/>
              <a:ext cx="0" cy="282868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872" tIns="30436" rIns="60872" bIns="30436"/>
            <a:lstStyle/>
            <a:p>
              <a:pPr defTabSz="298930">
                <a:buClrTx/>
                <a:defRPr/>
              </a:pPr>
              <a:endParaRPr lang="en-GB" sz="1272" dirty="0">
                <a:latin typeface="Calibri Light" panose="020F0302020204030204" pitchFamily="34" charset="0"/>
                <a:ea typeface="Arial Unicode MS" pitchFamily="34" charset="-128"/>
                <a:cs typeface="Arial Unicode MS" pitchFamily="34" charset="-128"/>
              </a:endParaRPr>
            </a:p>
          </p:txBody>
        </p:sp>
        <p:sp>
          <p:nvSpPr>
            <p:cNvPr id="12" name="Line 8">
              <a:extLst>
                <a:ext uri="{FF2B5EF4-FFF2-40B4-BE49-F238E27FC236}">
                  <a16:creationId xmlns:a16="http://schemas.microsoft.com/office/drawing/2014/main" id="{93A8BE93-2EB6-B478-26CD-16B09990BE16}"/>
                </a:ext>
              </a:extLst>
            </p:cNvPr>
            <p:cNvSpPr>
              <a:spLocks noChangeShapeType="1"/>
            </p:cNvSpPr>
            <p:nvPr/>
          </p:nvSpPr>
          <p:spPr bwMode="auto">
            <a:xfrm>
              <a:off x="8989604" y="2195115"/>
              <a:ext cx="0" cy="2736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0872" tIns="30436" rIns="60872" bIns="30436"/>
            <a:lstStyle/>
            <a:p>
              <a:pPr defTabSz="298930">
                <a:buClrTx/>
                <a:defRPr/>
              </a:pPr>
              <a:endParaRPr lang="en-GB" sz="1272" dirty="0">
                <a:latin typeface="Calibri Light" panose="020F0302020204030204" pitchFamily="34" charset="0"/>
                <a:ea typeface="Arial Unicode MS" pitchFamily="34" charset="-128"/>
                <a:cs typeface="Arial Unicode MS" pitchFamily="34" charset="-128"/>
              </a:endParaRPr>
            </a:p>
          </p:txBody>
        </p:sp>
      </p:grpSp>
      <p:sp>
        <p:nvSpPr>
          <p:cNvPr id="13" name="Forme libre 28">
            <a:extLst>
              <a:ext uri="{FF2B5EF4-FFF2-40B4-BE49-F238E27FC236}">
                <a16:creationId xmlns:a16="http://schemas.microsoft.com/office/drawing/2014/main" id="{04570239-4D16-4CA6-390E-DF9881FA8EBB}"/>
              </a:ext>
            </a:extLst>
          </p:cNvPr>
          <p:cNvSpPr/>
          <p:nvPr/>
        </p:nvSpPr>
        <p:spPr bwMode="auto">
          <a:xfrm>
            <a:off x="3657952" y="2430859"/>
            <a:ext cx="2524270" cy="1151655"/>
          </a:xfrm>
          <a:custGeom>
            <a:avLst/>
            <a:gdLst>
              <a:gd name="connsiteX0" fmla="*/ 0 w 1895827"/>
              <a:gd name="connsiteY0" fmla="*/ 17038 h 977310"/>
              <a:gd name="connsiteX1" fmla="*/ 190500 w 1895827"/>
              <a:gd name="connsiteY1" fmla="*/ 55138 h 977310"/>
              <a:gd name="connsiteX2" fmla="*/ 457200 w 1895827"/>
              <a:gd name="connsiteY2" fmla="*/ 474238 h 977310"/>
              <a:gd name="connsiteX3" fmla="*/ 762000 w 1895827"/>
              <a:gd name="connsiteY3" fmla="*/ 893338 h 977310"/>
              <a:gd name="connsiteX4" fmla="*/ 1200150 w 1895827"/>
              <a:gd name="connsiteY4" fmla="*/ 950488 h 977310"/>
              <a:gd name="connsiteX5" fmla="*/ 1543050 w 1895827"/>
              <a:gd name="connsiteY5" fmla="*/ 569488 h 977310"/>
              <a:gd name="connsiteX6" fmla="*/ 1752600 w 1895827"/>
              <a:gd name="connsiteY6" fmla="*/ 150388 h 977310"/>
              <a:gd name="connsiteX7" fmla="*/ 1885950 w 1895827"/>
              <a:gd name="connsiteY7" fmla="*/ 17038 h 977310"/>
              <a:gd name="connsiteX8" fmla="*/ 1885950 w 1895827"/>
              <a:gd name="connsiteY8" fmla="*/ 36088 h 977310"/>
              <a:gd name="connsiteX9" fmla="*/ 1885950 w 1895827"/>
              <a:gd name="connsiteY9" fmla="*/ 36088 h 97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827" h="977310">
                <a:moveTo>
                  <a:pt x="0" y="17038"/>
                </a:moveTo>
                <a:cubicBezTo>
                  <a:pt x="57150" y="-2012"/>
                  <a:pt x="114300" y="-21062"/>
                  <a:pt x="190500" y="55138"/>
                </a:cubicBezTo>
                <a:cubicBezTo>
                  <a:pt x="266700" y="131338"/>
                  <a:pt x="361950" y="334538"/>
                  <a:pt x="457200" y="474238"/>
                </a:cubicBezTo>
                <a:cubicBezTo>
                  <a:pt x="552450" y="613938"/>
                  <a:pt x="638175" y="813963"/>
                  <a:pt x="762000" y="893338"/>
                </a:cubicBezTo>
                <a:cubicBezTo>
                  <a:pt x="885825" y="972713"/>
                  <a:pt x="1069975" y="1004463"/>
                  <a:pt x="1200150" y="950488"/>
                </a:cubicBezTo>
                <a:cubicBezTo>
                  <a:pt x="1330325" y="896513"/>
                  <a:pt x="1450975" y="702838"/>
                  <a:pt x="1543050" y="569488"/>
                </a:cubicBezTo>
                <a:cubicBezTo>
                  <a:pt x="1635125" y="436138"/>
                  <a:pt x="1695450" y="242463"/>
                  <a:pt x="1752600" y="150388"/>
                </a:cubicBezTo>
                <a:cubicBezTo>
                  <a:pt x="1809750" y="58313"/>
                  <a:pt x="1863725" y="36088"/>
                  <a:pt x="1885950" y="17038"/>
                </a:cubicBezTo>
                <a:cubicBezTo>
                  <a:pt x="1908175" y="-2012"/>
                  <a:pt x="1885950" y="36088"/>
                  <a:pt x="1885950" y="36088"/>
                </a:cubicBezTo>
                <a:lnTo>
                  <a:pt x="1885950" y="36088"/>
                </a:lnTo>
              </a:path>
            </a:pathLst>
          </a:custGeom>
          <a:noFill/>
          <a:ln w="34925" cap="flat" cmpd="sng" algn="ctr">
            <a:solidFill>
              <a:srgbClr val="F6001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48" tIns="30474" rIns="60948" bIns="30474" numCol="1" rtlCol="0" anchor="t" anchorCtr="0" compatLnSpc="1">
            <a:prstTxWarp prst="textNoShape">
              <a:avLst/>
            </a:prstTxWarp>
          </a:bodyPr>
          <a:lstStyle/>
          <a:p>
            <a:pPr defTabSz="299226">
              <a:buClrTx/>
              <a:defRPr/>
            </a:pPr>
            <a:endParaRPr lang="fr-FR" sz="1272" dirty="0">
              <a:solidFill>
                <a:srgbClr val="C00000"/>
              </a:solidFill>
              <a:latin typeface="Calibri Light" panose="020F0302020204030204" pitchFamily="34" charset="0"/>
              <a:ea typeface="+mn-ea"/>
              <a:cs typeface="+mn-cs"/>
            </a:endParaRPr>
          </a:p>
        </p:txBody>
      </p:sp>
      <p:grpSp>
        <p:nvGrpSpPr>
          <p:cNvPr id="14" name="Groupe 13">
            <a:extLst>
              <a:ext uri="{FF2B5EF4-FFF2-40B4-BE49-F238E27FC236}">
                <a16:creationId xmlns:a16="http://schemas.microsoft.com/office/drawing/2014/main" id="{375F0817-410F-01CD-91FE-13F4C227463B}"/>
              </a:ext>
            </a:extLst>
          </p:cNvPr>
          <p:cNvGrpSpPr/>
          <p:nvPr/>
        </p:nvGrpSpPr>
        <p:grpSpPr>
          <a:xfrm>
            <a:off x="829616" y="2283614"/>
            <a:ext cx="2888576" cy="1440678"/>
            <a:chOff x="521371" y="2335172"/>
            <a:chExt cx="4581934" cy="1842583"/>
          </a:xfrm>
          <a:noFill/>
        </p:grpSpPr>
        <p:sp>
          <p:nvSpPr>
            <p:cNvPr id="15" name="Forme libre 2">
              <a:extLst>
                <a:ext uri="{FF2B5EF4-FFF2-40B4-BE49-F238E27FC236}">
                  <a16:creationId xmlns:a16="http://schemas.microsoft.com/office/drawing/2014/main" id="{644420FD-60EA-509A-AA53-035980D6105C}"/>
                </a:ext>
              </a:extLst>
            </p:cNvPr>
            <p:cNvSpPr/>
            <p:nvPr/>
          </p:nvSpPr>
          <p:spPr bwMode="auto">
            <a:xfrm>
              <a:off x="521371" y="2600520"/>
              <a:ext cx="1515454" cy="1444452"/>
            </a:xfrm>
            <a:custGeom>
              <a:avLst/>
              <a:gdLst>
                <a:gd name="connsiteX0" fmla="*/ 0 w 1895827"/>
                <a:gd name="connsiteY0" fmla="*/ 17038 h 977310"/>
                <a:gd name="connsiteX1" fmla="*/ 190500 w 1895827"/>
                <a:gd name="connsiteY1" fmla="*/ 55138 h 977310"/>
                <a:gd name="connsiteX2" fmla="*/ 457200 w 1895827"/>
                <a:gd name="connsiteY2" fmla="*/ 474238 h 977310"/>
                <a:gd name="connsiteX3" fmla="*/ 762000 w 1895827"/>
                <a:gd name="connsiteY3" fmla="*/ 893338 h 977310"/>
                <a:gd name="connsiteX4" fmla="*/ 1200150 w 1895827"/>
                <a:gd name="connsiteY4" fmla="*/ 950488 h 977310"/>
                <a:gd name="connsiteX5" fmla="*/ 1543050 w 1895827"/>
                <a:gd name="connsiteY5" fmla="*/ 569488 h 977310"/>
                <a:gd name="connsiteX6" fmla="*/ 1752600 w 1895827"/>
                <a:gd name="connsiteY6" fmla="*/ 150388 h 977310"/>
                <a:gd name="connsiteX7" fmla="*/ 1885950 w 1895827"/>
                <a:gd name="connsiteY7" fmla="*/ 17038 h 977310"/>
                <a:gd name="connsiteX8" fmla="*/ 1885950 w 1895827"/>
                <a:gd name="connsiteY8" fmla="*/ 36088 h 977310"/>
                <a:gd name="connsiteX9" fmla="*/ 1885950 w 1895827"/>
                <a:gd name="connsiteY9" fmla="*/ 36088 h 97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827" h="977310">
                  <a:moveTo>
                    <a:pt x="0" y="17038"/>
                  </a:moveTo>
                  <a:cubicBezTo>
                    <a:pt x="57150" y="-2012"/>
                    <a:pt x="114300" y="-21062"/>
                    <a:pt x="190500" y="55138"/>
                  </a:cubicBezTo>
                  <a:cubicBezTo>
                    <a:pt x="266700" y="131338"/>
                    <a:pt x="361950" y="334538"/>
                    <a:pt x="457200" y="474238"/>
                  </a:cubicBezTo>
                  <a:cubicBezTo>
                    <a:pt x="552450" y="613938"/>
                    <a:pt x="638175" y="813963"/>
                    <a:pt x="762000" y="893338"/>
                  </a:cubicBezTo>
                  <a:cubicBezTo>
                    <a:pt x="885825" y="972713"/>
                    <a:pt x="1069975" y="1004463"/>
                    <a:pt x="1200150" y="950488"/>
                  </a:cubicBezTo>
                  <a:cubicBezTo>
                    <a:pt x="1330325" y="896513"/>
                    <a:pt x="1450975" y="702838"/>
                    <a:pt x="1543050" y="569488"/>
                  </a:cubicBezTo>
                  <a:cubicBezTo>
                    <a:pt x="1635125" y="436138"/>
                    <a:pt x="1695450" y="242463"/>
                    <a:pt x="1752600" y="150388"/>
                  </a:cubicBezTo>
                  <a:cubicBezTo>
                    <a:pt x="1809750" y="58313"/>
                    <a:pt x="1863725" y="36088"/>
                    <a:pt x="1885950" y="17038"/>
                  </a:cubicBezTo>
                  <a:cubicBezTo>
                    <a:pt x="1908175" y="-2012"/>
                    <a:pt x="1885950" y="36088"/>
                    <a:pt x="1885950" y="36088"/>
                  </a:cubicBezTo>
                  <a:lnTo>
                    <a:pt x="1885950" y="36088"/>
                  </a:lnTo>
                </a:path>
              </a:pathLst>
            </a:custGeom>
            <a:grpFill/>
            <a:ln w="34925" cap="flat" cmpd="sng" algn="ctr">
              <a:solidFill>
                <a:srgbClr val="F6001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48" tIns="30474" rIns="60948" bIns="30474" numCol="1" rtlCol="0" anchor="t" anchorCtr="0" compatLnSpc="1">
              <a:prstTxWarp prst="textNoShape">
                <a:avLst/>
              </a:prstTxWarp>
            </a:bodyPr>
            <a:lstStyle/>
            <a:p>
              <a:pPr defTabSz="299226">
                <a:buClrTx/>
                <a:defRPr/>
              </a:pPr>
              <a:endParaRPr lang="fr-FR" sz="1272" dirty="0">
                <a:solidFill>
                  <a:srgbClr val="C00000"/>
                </a:solidFill>
                <a:latin typeface="Calibri Light" panose="020F0302020204030204" pitchFamily="34" charset="0"/>
                <a:ea typeface="+mn-ea"/>
                <a:cs typeface="+mn-cs"/>
              </a:endParaRPr>
            </a:p>
          </p:txBody>
        </p:sp>
        <p:sp>
          <p:nvSpPr>
            <p:cNvPr id="16" name="Forme libre 25">
              <a:extLst>
                <a:ext uri="{FF2B5EF4-FFF2-40B4-BE49-F238E27FC236}">
                  <a16:creationId xmlns:a16="http://schemas.microsoft.com/office/drawing/2014/main" id="{C3B97B2C-0BAF-5B82-89FA-9B1858F9F077}"/>
                </a:ext>
              </a:extLst>
            </p:cNvPr>
            <p:cNvSpPr/>
            <p:nvPr/>
          </p:nvSpPr>
          <p:spPr bwMode="auto">
            <a:xfrm>
              <a:off x="2027969" y="2600520"/>
              <a:ext cx="1460128" cy="1577235"/>
            </a:xfrm>
            <a:custGeom>
              <a:avLst/>
              <a:gdLst>
                <a:gd name="connsiteX0" fmla="*/ 0 w 1895827"/>
                <a:gd name="connsiteY0" fmla="*/ 17038 h 977310"/>
                <a:gd name="connsiteX1" fmla="*/ 190500 w 1895827"/>
                <a:gd name="connsiteY1" fmla="*/ 55138 h 977310"/>
                <a:gd name="connsiteX2" fmla="*/ 457200 w 1895827"/>
                <a:gd name="connsiteY2" fmla="*/ 474238 h 977310"/>
                <a:gd name="connsiteX3" fmla="*/ 762000 w 1895827"/>
                <a:gd name="connsiteY3" fmla="*/ 893338 h 977310"/>
                <a:gd name="connsiteX4" fmla="*/ 1200150 w 1895827"/>
                <a:gd name="connsiteY4" fmla="*/ 950488 h 977310"/>
                <a:gd name="connsiteX5" fmla="*/ 1543050 w 1895827"/>
                <a:gd name="connsiteY5" fmla="*/ 569488 h 977310"/>
                <a:gd name="connsiteX6" fmla="*/ 1752600 w 1895827"/>
                <a:gd name="connsiteY6" fmla="*/ 150388 h 977310"/>
                <a:gd name="connsiteX7" fmla="*/ 1885950 w 1895827"/>
                <a:gd name="connsiteY7" fmla="*/ 17038 h 977310"/>
                <a:gd name="connsiteX8" fmla="*/ 1885950 w 1895827"/>
                <a:gd name="connsiteY8" fmla="*/ 36088 h 977310"/>
                <a:gd name="connsiteX9" fmla="*/ 1885950 w 1895827"/>
                <a:gd name="connsiteY9" fmla="*/ 36088 h 97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827" h="977310">
                  <a:moveTo>
                    <a:pt x="0" y="17038"/>
                  </a:moveTo>
                  <a:cubicBezTo>
                    <a:pt x="57150" y="-2012"/>
                    <a:pt x="114300" y="-21062"/>
                    <a:pt x="190500" y="55138"/>
                  </a:cubicBezTo>
                  <a:cubicBezTo>
                    <a:pt x="266700" y="131338"/>
                    <a:pt x="361950" y="334538"/>
                    <a:pt x="457200" y="474238"/>
                  </a:cubicBezTo>
                  <a:cubicBezTo>
                    <a:pt x="552450" y="613938"/>
                    <a:pt x="638175" y="813963"/>
                    <a:pt x="762000" y="893338"/>
                  </a:cubicBezTo>
                  <a:cubicBezTo>
                    <a:pt x="885825" y="972713"/>
                    <a:pt x="1069975" y="1004463"/>
                    <a:pt x="1200150" y="950488"/>
                  </a:cubicBezTo>
                  <a:cubicBezTo>
                    <a:pt x="1330325" y="896513"/>
                    <a:pt x="1450975" y="702838"/>
                    <a:pt x="1543050" y="569488"/>
                  </a:cubicBezTo>
                  <a:cubicBezTo>
                    <a:pt x="1635125" y="436138"/>
                    <a:pt x="1695450" y="242463"/>
                    <a:pt x="1752600" y="150388"/>
                  </a:cubicBezTo>
                  <a:cubicBezTo>
                    <a:pt x="1809750" y="58313"/>
                    <a:pt x="1863725" y="36088"/>
                    <a:pt x="1885950" y="17038"/>
                  </a:cubicBezTo>
                  <a:cubicBezTo>
                    <a:pt x="1908175" y="-2012"/>
                    <a:pt x="1885950" y="36088"/>
                    <a:pt x="1885950" y="36088"/>
                  </a:cubicBezTo>
                  <a:lnTo>
                    <a:pt x="1885950" y="36088"/>
                  </a:lnTo>
                </a:path>
              </a:pathLst>
            </a:custGeom>
            <a:grpFill/>
            <a:ln w="34925" cap="flat" cmpd="sng" algn="ctr">
              <a:solidFill>
                <a:srgbClr val="F6001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48" tIns="30474" rIns="60948" bIns="30474" numCol="1" rtlCol="0" anchor="t" anchorCtr="0" compatLnSpc="1">
              <a:prstTxWarp prst="textNoShape">
                <a:avLst/>
              </a:prstTxWarp>
            </a:bodyPr>
            <a:lstStyle/>
            <a:p>
              <a:pPr defTabSz="299226">
                <a:buClrTx/>
                <a:defRPr/>
              </a:pPr>
              <a:endParaRPr lang="fr-FR" sz="1272" dirty="0">
                <a:solidFill>
                  <a:srgbClr val="C00000"/>
                </a:solidFill>
                <a:latin typeface="Calibri Light" panose="020F0302020204030204" pitchFamily="34" charset="0"/>
                <a:ea typeface="+mn-ea"/>
                <a:cs typeface="+mn-cs"/>
              </a:endParaRPr>
            </a:p>
          </p:txBody>
        </p:sp>
        <p:sp>
          <p:nvSpPr>
            <p:cNvPr id="17" name="Forme libre 27">
              <a:extLst>
                <a:ext uri="{FF2B5EF4-FFF2-40B4-BE49-F238E27FC236}">
                  <a16:creationId xmlns:a16="http://schemas.microsoft.com/office/drawing/2014/main" id="{DE4B85EB-A979-4F67-B925-BE18A3060857}"/>
                </a:ext>
              </a:extLst>
            </p:cNvPr>
            <p:cNvSpPr/>
            <p:nvPr/>
          </p:nvSpPr>
          <p:spPr bwMode="auto">
            <a:xfrm>
              <a:off x="3482119" y="2607611"/>
              <a:ext cx="1460128" cy="1191186"/>
            </a:xfrm>
            <a:custGeom>
              <a:avLst/>
              <a:gdLst>
                <a:gd name="connsiteX0" fmla="*/ 0 w 1895827"/>
                <a:gd name="connsiteY0" fmla="*/ 17038 h 977310"/>
                <a:gd name="connsiteX1" fmla="*/ 190500 w 1895827"/>
                <a:gd name="connsiteY1" fmla="*/ 55138 h 977310"/>
                <a:gd name="connsiteX2" fmla="*/ 457200 w 1895827"/>
                <a:gd name="connsiteY2" fmla="*/ 474238 h 977310"/>
                <a:gd name="connsiteX3" fmla="*/ 762000 w 1895827"/>
                <a:gd name="connsiteY3" fmla="*/ 893338 h 977310"/>
                <a:gd name="connsiteX4" fmla="*/ 1200150 w 1895827"/>
                <a:gd name="connsiteY4" fmla="*/ 950488 h 977310"/>
                <a:gd name="connsiteX5" fmla="*/ 1543050 w 1895827"/>
                <a:gd name="connsiteY5" fmla="*/ 569488 h 977310"/>
                <a:gd name="connsiteX6" fmla="*/ 1752600 w 1895827"/>
                <a:gd name="connsiteY6" fmla="*/ 150388 h 977310"/>
                <a:gd name="connsiteX7" fmla="*/ 1885950 w 1895827"/>
                <a:gd name="connsiteY7" fmla="*/ 17038 h 977310"/>
                <a:gd name="connsiteX8" fmla="*/ 1885950 w 1895827"/>
                <a:gd name="connsiteY8" fmla="*/ 36088 h 977310"/>
                <a:gd name="connsiteX9" fmla="*/ 1885950 w 1895827"/>
                <a:gd name="connsiteY9" fmla="*/ 36088 h 97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827" h="977310">
                  <a:moveTo>
                    <a:pt x="0" y="17038"/>
                  </a:moveTo>
                  <a:cubicBezTo>
                    <a:pt x="57150" y="-2012"/>
                    <a:pt x="114300" y="-21062"/>
                    <a:pt x="190500" y="55138"/>
                  </a:cubicBezTo>
                  <a:cubicBezTo>
                    <a:pt x="266700" y="131338"/>
                    <a:pt x="361950" y="334538"/>
                    <a:pt x="457200" y="474238"/>
                  </a:cubicBezTo>
                  <a:cubicBezTo>
                    <a:pt x="552450" y="613938"/>
                    <a:pt x="638175" y="813963"/>
                    <a:pt x="762000" y="893338"/>
                  </a:cubicBezTo>
                  <a:cubicBezTo>
                    <a:pt x="885825" y="972713"/>
                    <a:pt x="1069975" y="1004463"/>
                    <a:pt x="1200150" y="950488"/>
                  </a:cubicBezTo>
                  <a:cubicBezTo>
                    <a:pt x="1330325" y="896513"/>
                    <a:pt x="1450975" y="702838"/>
                    <a:pt x="1543050" y="569488"/>
                  </a:cubicBezTo>
                  <a:cubicBezTo>
                    <a:pt x="1635125" y="436138"/>
                    <a:pt x="1695450" y="242463"/>
                    <a:pt x="1752600" y="150388"/>
                  </a:cubicBezTo>
                  <a:cubicBezTo>
                    <a:pt x="1809750" y="58313"/>
                    <a:pt x="1863725" y="36088"/>
                    <a:pt x="1885950" y="17038"/>
                  </a:cubicBezTo>
                  <a:cubicBezTo>
                    <a:pt x="1908175" y="-2012"/>
                    <a:pt x="1885950" y="36088"/>
                    <a:pt x="1885950" y="36088"/>
                  </a:cubicBezTo>
                  <a:lnTo>
                    <a:pt x="1885950" y="36088"/>
                  </a:lnTo>
                </a:path>
              </a:pathLst>
            </a:custGeom>
            <a:grpFill/>
            <a:ln w="34925" cap="flat" cmpd="sng" algn="ctr">
              <a:solidFill>
                <a:srgbClr val="F6001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48" tIns="30474" rIns="60948" bIns="30474" numCol="1" rtlCol="0" anchor="t" anchorCtr="0" compatLnSpc="1">
              <a:prstTxWarp prst="textNoShape">
                <a:avLst/>
              </a:prstTxWarp>
            </a:bodyPr>
            <a:lstStyle/>
            <a:p>
              <a:pPr defTabSz="299226">
                <a:buClrTx/>
                <a:defRPr/>
              </a:pPr>
              <a:endParaRPr lang="fr-FR" sz="1272" dirty="0">
                <a:solidFill>
                  <a:srgbClr val="C00000"/>
                </a:solidFill>
                <a:latin typeface="Calibri Light" panose="020F0302020204030204" pitchFamily="34" charset="0"/>
                <a:ea typeface="+mn-ea"/>
                <a:cs typeface="+mn-cs"/>
              </a:endParaRPr>
            </a:p>
          </p:txBody>
        </p:sp>
        <p:sp>
          <p:nvSpPr>
            <p:cNvPr id="18" name="Text Box 26">
              <a:extLst>
                <a:ext uri="{FF2B5EF4-FFF2-40B4-BE49-F238E27FC236}">
                  <a16:creationId xmlns:a16="http://schemas.microsoft.com/office/drawing/2014/main" id="{E1766E64-F6B0-FF4A-5321-258A6AAFF424}"/>
                </a:ext>
              </a:extLst>
            </p:cNvPr>
            <p:cNvSpPr txBox="1">
              <a:spLocks noChangeArrowheads="1"/>
            </p:cNvSpPr>
            <p:nvPr/>
          </p:nvSpPr>
          <p:spPr bwMode="auto">
            <a:xfrm>
              <a:off x="526444" y="2335172"/>
              <a:ext cx="1512888" cy="31481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0887" tIns="30444" rIns="60887" bIns="30444">
              <a:spAutoFit/>
            </a:bodyPr>
            <a:lstStyle>
              <a:lvl1pPr eaLnBrk="0" hangingPunct="0">
                <a:defRPr>
                  <a:solidFill>
                    <a:schemeClr val="tx1"/>
                  </a:solidFill>
                  <a:latin typeface="Arial" charset="0"/>
                  <a:ea typeface="Arial Unicode MS" pitchFamily="34" charset="-128"/>
                  <a:cs typeface="Arial Unicode MS" pitchFamily="34" charset="-128"/>
                </a:defRPr>
              </a:lvl1pPr>
              <a:lvl2pPr eaLnBrk="0" hangingPunct="0">
                <a:defRPr>
                  <a:solidFill>
                    <a:schemeClr val="tx1"/>
                  </a:solidFill>
                  <a:latin typeface="Arial" charset="0"/>
                  <a:ea typeface="Arial Unicode MS" pitchFamily="34" charset="-128"/>
                  <a:cs typeface="Arial Unicode MS" pitchFamily="34" charset="-128"/>
                </a:defRPr>
              </a:lvl2pPr>
              <a:lvl3pPr eaLnBrk="0" hangingPunct="0">
                <a:defRPr>
                  <a:solidFill>
                    <a:schemeClr val="tx1"/>
                  </a:solidFill>
                  <a:latin typeface="Arial" charset="0"/>
                  <a:ea typeface="Arial Unicode MS" pitchFamily="34" charset="-128"/>
                  <a:cs typeface="Arial Unicode MS" pitchFamily="34" charset="-128"/>
                </a:defRPr>
              </a:lvl3pPr>
              <a:lvl4pPr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defTabSz="608422" eaLnBrk="1" hangingPunct="1">
                <a:spcBef>
                  <a:spcPct val="50000"/>
                </a:spcBef>
                <a:defRPr/>
              </a:pPr>
              <a:r>
                <a:rPr lang="fr-FR" altLang="fr-FR" sz="1200" b="1" dirty="0">
                  <a:solidFill>
                    <a:srgbClr val="000000"/>
                  </a:solidFill>
                  <a:latin typeface="+mn-lt"/>
                </a:rPr>
                <a:t>N-3</a:t>
              </a:r>
            </a:p>
          </p:txBody>
        </p:sp>
        <p:sp>
          <p:nvSpPr>
            <p:cNvPr id="19" name="Text Box 26">
              <a:extLst>
                <a:ext uri="{FF2B5EF4-FFF2-40B4-BE49-F238E27FC236}">
                  <a16:creationId xmlns:a16="http://schemas.microsoft.com/office/drawing/2014/main" id="{C71EAA7A-CC0A-2483-8B27-0B0BB5CC0FC5}"/>
                </a:ext>
              </a:extLst>
            </p:cNvPr>
            <p:cNvSpPr txBox="1">
              <a:spLocks noChangeArrowheads="1"/>
            </p:cNvSpPr>
            <p:nvPr/>
          </p:nvSpPr>
          <p:spPr bwMode="auto">
            <a:xfrm>
              <a:off x="2077725" y="2349039"/>
              <a:ext cx="1512888" cy="314817"/>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0887" tIns="30444" rIns="60887" bIns="30444">
              <a:spAutoFit/>
            </a:bodyPr>
            <a:lstStyle>
              <a:lvl1pPr eaLnBrk="0" hangingPunct="0">
                <a:defRPr>
                  <a:solidFill>
                    <a:schemeClr val="tx1"/>
                  </a:solidFill>
                  <a:latin typeface="Arial" charset="0"/>
                  <a:ea typeface="Arial Unicode MS" pitchFamily="34" charset="-128"/>
                  <a:cs typeface="Arial Unicode MS" pitchFamily="34" charset="-128"/>
                </a:defRPr>
              </a:lvl1pPr>
              <a:lvl2pPr eaLnBrk="0" hangingPunct="0">
                <a:defRPr>
                  <a:solidFill>
                    <a:schemeClr val="tx1"/>
                  </a:solidFill>
                  <a:latin typeface="Arial" charset="0"/>
                  <a:ea typeface="Arial Unicode MS" pitchFamily="34" charset="-128"/>
                  <a:cs typeface="Arial Unicode MS" pitchFamily="34" charset="-128"/>
                </a:defRPr>
              </a:lvl2pPr>
              <a:lvl3pPr eaLnBrk="0" hangingPunct="0">
                <a:defRPr>
                  <a:solidFill>
                    <a:schemeClr val="tx1"/>
                  </a:solidFill>
                  <a:latin typeface="Arial" charset="0"/>
                  <a:ea typeface="Arial Unicode MS" pitchFamily="34" charset="-128"/>
                  <a:cs typeface="Arial Unicode MS" pitchFamily="34" charset="-128"/>
                </a:defRPr>
              </a:lvl3pPr>
              <a:lvl4pPr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defTabSz="608422" eaLnBrk="1" hangingPunct="1">
                <a:spcBef>
                  <a:spcPct val="50000"/>
                </a:spcBef>
                <a:buClrTx/>
                <a:defRPr/>
              </a:pPr>
              <a:r>
                <a:rPr lang="fr-FR" altLang="fr-FR" sz="1200" b="1" dirty="0">
                  <a:solidFill>
                    <a:srgbClr val="000000"/>
                  </a:solidFill>
                  <a:latin typeface="+mn-lt"/>
                </a:rPr>
                <a:t>N-2</a:t>
              </a:r>
            </a:p>
          </p:txBody>
        </p:sp>
        <p:sp>
          <p:nvSpPr>
            <p:cNvPr id="20" name="Text Box 26">
              <a:extLst>
                <a:ext uri="{FF2B5EF4-FFF2-40B4-BE49-F238E27FC236}">
                  <a16:creationId xmlns:a16="http://schemas.microsoft.com/office/drawing/2014/main" id="{CAD8AA80-6A29-B095-D722-BBCDF6204776}"/>
                </a:ext>
              </a:extLst>
            </p:cNvPr>
            <p:cNvSpPr txBox="1">
              <a:spLocks noChangeArrowheads="1"/>
            </p:cNvSpPr>
            <p:nvPr/>
          </p:nvSpPr>
          <p:spPr bwMode="auto">
            <a:xfrm>
              <a:off x="3590417" y="2358526"/>
              <a:ext cx="1512888" cy="295135"/>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0887" tIns="30444" rIns="60887" bIns="30444">
              <a:spAutoFit/>
            </a:bodyPr>
            <a:lstStyle>
              <a:lvl1pPr eaLnBrk="0" hangingPunct="0">
                <a:defRPr>
                  <a:solidFill>
                    <a:schemeClr val="tx1"/>
                  </a:solidFill>
                  <a:latin typeface="Arial" charset="0"/>
                  <a:ea typeface="Arial Unicode MS" pitchFamily="34" charset="-128"/>
                  <a:cs typeface="Arial Unicode MS" pitchFamily="34" charset="-128"/>
                </a:defRPr>
              </a:lvl1pPr>
              <a:lvl2pPr eaLnBrk="0" hangingPunct="0">
                <a:defRPr>
                  <a:solidFill>
                    <a:schemeClr val="tx1"/>
                  </a:solidFill>
                  <a:latin typeface="Arial" charset="0"/>
                  <a:ea typeface="Arial Unicode MS" pitchFamily="34" charset="-128"/>
                  <a:cs typeface="Arial Unicode MS" pitchFamily="34" charset="-128"/>
                </a:defRPr>
              </a:lvl2pPr>
              <a:lvl3pPr eaLnBrk="0" hangingPunct="0">
                <a:defRPr>
                  <a:solidFill>
                    <a:schemeClr val="tx1"/>
                  </a:solidFill>
                  <a:latin typeface="Arial" charset="0"/>
                  <a:ea typeface="Arial Unicode MS" pitchFamily="34" charset="-128"/>
                  <a:cs typeface="Arial Unicode MS" pitchFamily="34" charset="-128"/>
                </a:defRPr>
              </a:lvl3pPr>
              <a:lvl4pPr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defTabSz="608422" eaLnBrk="1" hangingPunct="1">
                <a:spcBef>
                  <a:spcPct val="50000"/>
                </a:spcBef>
                <a:defRPr/>
              </a:pPr>
              <a:r>
                <a:rPr lang="fr-FR" altLang="fr-FR" sz="1100" b="1" dirty="0">
                  <a:solidFill>
                    <a:srgbClr val="000000"/>
                  </a:solidFill>
                  <a:latin typeface="Calibri Light" panose="020F0302020204030204" pitchFamily="34" charset="0"/>
                </a:rPr>
                <a:t>N-1</a:t>
              </a:r>
            </a:p>
          </p:txBody>
        </p:sp>
      </p:grpSp>
      <p:sp>
        <p:nvSpPr>
          <p:cNvPr id="21" name="Forme libre 29">
            <a:extLst>
              <a:ext uri="{FF2B5EF4-FFF2-40B4-BE49-F238E27FC236}">
                <a16:creationId xmlns:a16="http://schemas.microsoft.com/office/drawing/2014/main" id="{09353B67-69F2-6396-0CCB-3F12DB023A65}"/>
              </a:ext>
            </a:extLst>
          </p:cNvPr>
          <p:cNvSpPr/>
          <p:nvPr/>
        </p:nvSpPr>
        <p:spPr bwMode="auto">
          <a:xfrm rot="408764">
            <a:off x="3586586" y="2535964"/>
            <a:ext cx="2533485" cy="1040264"/>
          </a:xfrm>
          <a:custGeom>
            <a:avLst/>
            <a:gdLst>
              <a:gd name="connsiteX0" fmla="*/ 0 w 1895827"/>
              <a:gd name="connsiteY0" fmla="*/ 17038 h 977310"/>
              <a:gd name="connsiteX1" fmla="*/ 190500 w 1895827"/>
              <a:gd name="connsiteY1" fmla="*/ 55138 h 977310"/>
              <a:gd name="connsiteX2" fmla="*/ 457200 w 1895827"/>
              <a:gd name="connsiteY2" fmla="*/ 474238 h 977310"/>
              <a:gd name="connsiteX3" fmla="*/ 762000 w 1895827"/>
              <a:gd name="connsiteY3" fmla="*/ 893338 h 977310"/>
              <a:gd name="connsiteX4" fmla="*/ 1200150 w 1895827"/>
              <a:gd name="connsiteY4" fmla="*/ 950488 h 977310"/>
              <a:gd name="connsiteX5" fmla="*/ 1543050 w 1895827"/>
              <a:gd name="connsiteY5" fmla="*/ 569488 h 977310"/>
              <a:gd name="connsiteX6" fmla="*/ 1752600 w 1895827"/>
              <a:gd name="connsiteY6" fmla="*/ 150388 h 977310"/>
              <a:gd name="connsiteX7" fmla="*/ 1885950 w 1895827"/>
              <a:gd name="connsiteY7" fmla="*/ 17038 h 977310"/>
              <a:gd name="connsiteX8" fmla="*/ 1885950 w 1895827"/>
              <a:gd name="connsiteY8" fmla="*/ 36088 h 977310"/>
              <a:gd name="connsiteX9" fmla="*/ 1885950 w 1895827"/>
              <a:gd name="connsiteY9" fmla="*/ 36088 h 97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827" h="977310">
                <a:moveTo>
                  <a:pt x="0" y="17038"/>
                </a:moveTo>
                <a:cubicBezTo>
                  <a:pt x="57150" y="-2012"/>
                  <a:pt x="114300" y="-21062"/>
                  <a:pt x="190500" y="55138"/>
                </a:cubicBezTo>
                <a:cubicBezTo>
                  <a:pt x="266700" y="131338"/>
                  <a:pt x="361950" y="334538"/>
                  <a:pt x="457200" y="474238"/>
                </a:cubicBezTo>
                <a:cubicBezTo>
                  <a:pt x="552450" y="613938"/>
                  <a:pt x="638175" y="813963"/>
                  <a:pt x="762000" y="893338"/>
                </a:cubicBezTo>
                <a:cubicBezTo>
                  <a:pt x="885825" y="972713"/>
                  <a:pt x="1069975" y="1004463"/>
                  <a:pt x="1200150" y="950488"/>
                </a:cubicBezTo>
                <a:cubicBezTo>
                  <a:pt x="1330325" y="896513"/>
                  <a:pt x="1450975" y="702838"/>
                  <a:pt x="1543050" y="569488"/>
                </a:cubicBezTo>
                <a:cubicBezTo>
                  <a:pt x="1635125" y="436138"/>
                  <a:pt x="1695450" y="242463"/>
                  <a:pt x="1752600" y="150388"/>
                </a:cubicBezTo>
                <a:cubicBezTo>
                  <a:pt x="1809750" y="58313"/>
                  <a:pt x="1863725" y="36088"/>
                  <a:pt x="1885950" y="17038"/>
                </a:cubicBezTo>
                <a:cubicBezTo>
                  <a:pt x="1908175" y="-2012"/>
                  <a:pt x="1885950" y="36088"/>
                  <a:pt x="1885950" y="36088"/>
                </a:cubicBezTo>
                <a:lnTo>
                  <a:pt x="1885950" y="36088"/>
                </a:lnTo>
              </a:path>
            </a:pathLst>
          </a:custGeom>
          <a:noFill/>
          <a:ln w="34925" cap="flat" cmpd="sng" algn="ctr">
            <a:solidFill>
              <a:srgbClr val="FF9900"/>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48" tIns="30474" rIns="60948" bIns="30474" numCol="1" rtlCol="0" anchor="t" anchorCtr="0" compatLnSpc="1">
            <a:prstTxWarp prst="textNoShape">
              <a:avLst/>
            </a:prstTxWarp>
          </a:bodyPr>
          <a:lstStyle/>
          <a:p>
            <a:pPr defTabSz="299226">
              <a:buClrTx/>
              <a:defRPr/>
            </a:pPr>
            <a:endParaRPr lang="fr-FR" sz="1272" dirty="0">
              <a:solidFill>
                <a:sysClr val="windowText" lastClr="000000"/>
              </a:solidFill>
              <a:latin typeface="Calibri Light" panose="020F0302020204030204" pitchFamily="34" charset="0"/>
              <a:ea typeface="+mn-ea"/>
              <a:cs typeface="+mn-cs"/>
            </a:endParaRPr>
          </a:p>
        </p:txBody>
      </p:sp>
      <p:sp>
        <p:nvSpPr>
          <p:cNvPr id="22" name="Forme libre 10">
            <a:extLst>
              <a:ext uri="{FF2B5EF4-FFF2-40B4-BE49-F238E27FC236}">
                <a16:creationId xmlns:a16="http://schemas.microsoft.com/office/drawing/2014/main" id="{EE1871D9-63A4-70D2-70AA-F7D188DFF526}"/>
              </a:ext>
            </a:extLst>
          </p:cNvPr>
          <p:cNvSpPr/>
          <p:nvPr/>
        </p:nvSpPr>
        <p:spPr bwMode="auto">
          <a:xfrm>
            <a:off x="4064657" y="2717970"/>
            <a:ext cx="2091817" cy="1090124"/>
          </a:xfrm>
          <a:custGeom>
            <a:avLst/>
            <a:gdLst>
              <a:gd name="connsiteX0" fmla="*/ 49794 w 3318095"/>
              <a:gd name="connsiteY0" fmla="*/ 86008 h 1394234"/>
              <a:gd name="connsiteX1" fmla="*/ 312345 w 3318095"/>
              <a:gd name="connsiteY1" fmla="*/ 398353 h 1394234"/>
              <a:gd name="connsiteX2" fmla="*/ 615636 w 3318095"/>
              <a:gd name="connsiteY2" fmla="*/ 801232 h 1394234"/>
              <a:gd name="connsiteX3" fmla="*/ 864606 w 3318095"/>
              <a:gd name="connsiteY3" fmla="*/ 982301 h 1394234"/>
              <a:gd name="connsiteX4" fmla="*/ 1281066 w 3318095"/>
              <a:gd name="connsiteY4" fmla="*/ 1109050 h 1394234"/>
              <a:gd name="connsiteX5" fmla="*/ 1638677 w 3318095"/>
              <a:gd name="connsiteY5" fmla="*/ 1145264 h 1394234"/>
              <a:gd name="connsiteX6" fmla="*/ 1951022 w 3318095"/>
              <a:gd name="connsiteY6" fmla="*/ 1077363 h 1394234"/>
              <a:gd name="connsiteX7" fmla="*/ 2362955 w 3318095"/>
              <a:gd name="connsiteY7" fmla="*/ 810285 h 1394234"/>
              <a:gd name="connsiteX8" fmla="*/ 2643612 w 3318095"/>
              <a:gd name="connsiteY8" fmla="*/ 593002 h 1394234"/>
              <a:gd name="connsiteX9" fmla="*/ 2933323 w 3318095"/>
              <a:gd name="connsiteY9" fmla="*/ 267078 h 1394234"/>
              <a:gd name="connsiteX10" fmla="*/ 3132499 w 3318095"/>
              <a:gd name="connsiteY10" fmla="*/ 108642 h 1394234"/>
              <a:gd name="connsiteX11" fmla="*/ 3318095 w 3318095"/>
              <a:gd name="connsiteY11" fmla="*/ 54321 h 1394234"/>
              <a:gd name="connsiteX12" fmla="*/ 3318095 w 3318095"/>
              <a:gd name="connsiteY12" fmla="*/ 140329 h 1394234"/>
              <a:gd name="connsiteX13" fmla="*/ 3073652 w 3318095"/>
              <a:gd name="connsiteY13" fmla="*/ 217283 h 1394234"/>
              <a:gd name="connsiteX14" fmla="*/ 2915216 w 3318095"/>
              <a:gd name="connsiteY14" fmla="*/ 362139 h 1394234"/>
              <a:gd name="connsiteX15" fmla="*/ 2747727 w 3318095"/>
              <a:gd name="connsiteY15" fmla="*/ 570369 h 1394234"/>
              <a:gd name="connsiteX16" fmla="*/ 2607398 w 3318095"/>
              <a:gd name="connsiteY16" fmla="*/ 733331 h 1394234"/>
              <a:gd name="connsiteX17" fmla="*/ 2109458 w 3318095"/>
              <a:gd name="connsiteY17" fmla="*/ 1163371 h 1394234"/>
              <a:gd name="connsiteX18" fmla="*/ 1851434 w 3318095"/>
              <a:gd name="connsiteY18" fmla="*/ 1312753 h 1394234"/>
              <a:gd name="connsiteX19" fmla="*/ 1616044 w 3318095"/>
              <a:gd name="connsiteY19" fmla="*/ 1394234 h 1394234"/>
              <a:gd name="connsiteX20" fmla="*/ 1308226 w 3318095"/>
              <a:gd name="connsiteY20" fmla="*/ 1380654 h 1394234"/>
              <a:gd name="connsiteX21" fmla="*/ 1045676 w 3318095"/>
              <a:gd name="connsiteY21" fmla="*/ 1312753 h 1394234"/>
              <a:gd name="connsiteX22" fmla="*/ 692590 w 3318095"/>
              <a:gd name="connsiteY22" fmla="*/ 1122630 h 1394234"/>
              <a:gd name="connsiteX23" fmla="*/ 543208 w 3318095"/>
              <a:gd name="connsiteY23" fmla="*/ 955141 h 1394234"/>
              <a:gd name="connsiteX24" fmla="*/ 0 w 3318095"/>
              <a:gd name="connsiteY24" fmla="*/ 0 h 139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18095" h="1394234">
                <a:moveTo>
                  <a:pt x="49794" y="86008"/>
                </a:moveTo>
                <a:lnTo>
                  <a:pt x="312345" y="398353"/>
                </a:lnTo>
                <a:lnTo>
                  <a:pt x="615636" y="801232"/>
                </a:lnTo>
                <a:lnTo>
                  <a:pt x="864606" y="982301"/>
                </a:lnTo>
                <a:lnTo>
                  <a:pt x="1281066" y="1109050"/>
                </a:lnTo>
                <a:lnTo>
                  <a:pt x="1638677" y="1145264"/>
                </a:lnTo>
                <a:lnTo>
                  <a:pt x="1951022" y="1077363"/>
                </a:lnTo>
                <a:lnTo>
                  <a:pt x="2362955" y="810285"/>
                </a:lnTo>
                <a:lnTo>
                  <a:pt x="2643612" y="593002"/>
                </a:lnTo>
                <a:lnTo>
                  <a:pt x="2933323" y="267078"/>
                </a:lnTo>
                <a:lnTo>
                  <a:pt x="3132499" y="108642"/>
                </a:lnTo>
                <a:lnTo>
                  <a:pt x="3318095" y="54321"/>
                </a:lnTo>
                <a:lnTo>
                  <a:pt x="3318095" y="140329"/>
                </a:lnTo>
                <a:lnTo>
                  <a:pt x="3073652" y="217283"/>
                </a:lnTo>
                <a:lnTo>
                  <a:pt x="2915216" y="362139"/>
                </a:lnTo>
                <a:lnTo>
                  <a:pt x="2747727" y="570369"/>
                </a:lnTo>
                <a:lnTo>
                  <a:pt x="2607398" y="733331"/>
                </a:lnTo>
                <a:lnTo>
                  <a:pt x="2109458" y="1163371"/>
                </a:lnTo>
                <a:lnTo>
                  <a:pt x="1851434" y="1312753"/>
                </a:lnTo>
                <a:lnTo>
                  <a:pt x="1616044" y="1394234"/>
                </a:lnTo>
                <a:lnTo>
                  <a:pt x="1308226" y="1380654"/>
                </a:lnTo>
                <a:lnTo>
                  <a:pt x="1045676" y="1312753"/>
                </a:lnTo>
                <a:lnTo>
                  <a:pt x="692590" y="1122630"/>
                </a:lnTo>
                <a:lnTo>
                  <a:pt x="543208" y="955141"/>
                </a:lnTo>
                <a:lnTo>
                  <a:pt x="0" y="0"/>
                </a:lnTo>
              </a:path>
            </a:pathLst>
          </a:custGeom>
          <a:pattFill prst="wdDnDiag">
            <a:fgClr>
              <a:srgbClr val="92D050"/>
            </a:fgClr>
            <a:bgClr>
              <a:schemeClr val="bg1"/>
            </a:bgClr>
          </a:pattFill>
          <a:ln w="9525" cap="flat" cmpd="sng" algn="ctr">
            <a:noFill/>
            <a:prstDash val="solid"/>
            <a:round/>
            <a:headEnd type="none" w="med" len="med"/>
            <a:tailEnd type="none" w="med" len="med"/>
          </a:ln>
          <a:effectLst/>
        </p:spPr>
        <p:txBody>
          <a:bodyPr vert="horz" wrap="square" lIns="60948" tIns="30474" rIns="60948" bIns="30474" numCol="1" rtlCol="0" anchor="t" anchorCtr="0" compatLnSpc="1">
            <a:prstTxWarp prst="textNoShape">
              <a:avLst/>
            </a:prstTxWarp>
          </a:bodyPr>
          <a:lstStyle/>
          <a:p>
            <a:pPr defTabSz="299226">
              <a:buClrTx/>
              <a:defRPr/>
            </a:pPr>
            <a:endParaRPr lang="fr-FR" sz="1272" dirty="0">
              <a:solidFill>
                <a:sysClr val="windowText" lastClr="000000"/>
              </a:solidFill>
              <a:latin typeface="Calibri Light" panose="020F0302020204030204" pitchFamily="34" charset="0"/>
              <a:ea typeface="+mn-ea"/>
              <a:cs typeface="+mn-cs"/>
            </a:endParaRPr>
          </a:p>
        </p:txBody>
      </p:sp>
      <p:sp>
        <p:nvSpPr>
          <p:cNvPr id="23" name="Forme libre 31">
            <a:extLst>
              <a:ext uri="{FF2B5EF4-FFF2-40B4-BE49-F238E27FC236}">
                <a16:creationId xmlns:a16="http://schemas.microsoft.com/office/drawing/2014/main" id="{046FCC06-6E0F-901E-CC96-2588AD053DAA}"/>
              </a:ext>
            </a:extLst>
          </p:cNvPr>
          <p:cNvSpPr/>
          <p:nvPr/>
        </p:nvSpPr>
        <p:spPr bwMode="auto">
          <a:xfrm rot="539350">
            <a:off x="3561394" y="2550897"/>
            <a:ext cx="2533486" cy="1230042"/>
          </a:xfrm>
          <a:custGeom>
            <a:avLst/>
            <a:gdLst>
              <a:gd name="connsiteX0" fmla="*/ 0 w 1895827"/>
              <a:gd name="connsiteY0" fmla="*/ 17038 h 977310"/>
              <a:gd name="connsiteX1" fmla="*/ 190500 w 1895827"/>
              <a:gd name="connsiteY1" fmla="*/ 55138 h 977310"/>
              <a:gd name="connsiteX2" fmla="*/ 457200 w 1895827"/>
              <a:gd name="connsiteY2" fmla="*/ 474238 h 977310"/>
              <a:gd name="connsiteX3" fmla="*/ 762000 w 1895827"/>
              <a:gd name="connsiteY3" fmla="*/ 893338 h 977310"/>
              <a:gd name="connsiteX4" fmla="*/ 1200150 w 1895827"/>
              <a:gd name="connsiteY4" fmla="*/ 950488 h 977310"/>
              <a:gd name="connsiteX5" fmla="*/ 1543050 w 1895827"/>
              <a:gd name="connsiteY5" fmla="*/ 569488 h 977310"/>
              <a:gd name="connsiteX6" fmla="*/ 1752600 w 1895827"/>
              <a:gd name="connsiteY6" fmla="*/ 150388 h 977310"/>
              <a:gd name="connsiteX7" fmla="*/ 1885950 w 1895827"/>
              <a:gd name="connsiteY7" fmla="*/ 17038 h 977310"/>
              <a:gd name="connsiteX8" fmla="*/ 1885950 w 1895827"/>
              <a:gd name="connsiteY8" fmla="*/ 36088 h 977310"/>
              <a:gd name="connsiteX9" fmla="*/ 1885950 w 1895827"/>
              <a:gd name="connsiteY9" fmla="*/ 36088 h 977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5827" h="977310">
                <a:moveTo>
                  <a:pt x="0" y="17038"/>
                </a:moveTo>
                <a:cubicBezTo>
                  <a:pt x="57150" y="-2012"/>
                  <a:pt x="114300" y="-21062"/>
                  <a:pt x="190500" y="55138"/>
                </a:cubicBezTo>
                <a:cubicBezTo>
                  <a:pt x="266700" y="131338"/>
                  <a:pt x="361950" y="334538"/>
                  <a:pt x="457200" y="474238"/>
                </a:cubicBezTo>
                <a:cubicBezTo>
                  <a:pt x="552450" y="613938"/>
                  <a:pt x="638175" y="813963"/>
                  <a:pt x="762000" y="893338"/>
                </a:cubicBezTo>
                <a:cubicBezTo>
                  <a:pt x="885825" y="972713"/>
                  <a:pt x="1069975" y="1004463"/>
                  <a:pt x="1200150" y="950488"/>
                </a:cubicBezTo>
                <a:cubicBezTo>
                  <a:pt x="1330325" y="896513"/>
                  <a:pt x="1450975" y="702838"/>
                  <a:pt x="1543050" y="569488"/>
                </a:cubicBezTo>
                <a:cubicBezTo>
                  <a:pt x="1635125" y="436138"/>
                  <a:pt x="1695450" y="242463"/>
                  <a:pt x="1752600" y="150388"/>
                </a:cubicBezTo>
                <a:cubicBezTo>
                  <a:pt x="1809750" y="58313"/>
                  <a:pt x="1863725" y="36088"/>
                  <a:pt x="1885950" y="17038"/>
                </a:cubicBezTo>
                <a:cubicBezTo>
                  <a:pt x="1908175" y="-2012"/>
                  <a:pt x="1885950" y="36088"/>
                  <a:pt x="1885950" y="36088"/>
                </a:cubicBezTo>
                <a:lnTo>
                  <a:pt x="1885950" y="36088"/>
                </a:lnTo>
              </a:path>
            </a:pathLst>
          </a:custGeom>
          <a:noFill/>
          <a:ln w="34925" cap="flat" cmpd="sng" algn="ctr">
            <a:solidFill>
              <a:srgbClr val="00B05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0948" tIns="30474" rIns="60948" bIns="30474" numCol="1" rtlCol="0" anchor="t" anchorCtr="0" compatLnSpc="1">
            <a:prstTxWarp prst="textNoShape">
              <a:avLst/>
            </a:prstTxWarp>
          </a:bodyPr>
          <a:lstStyle/>
          <a:p>
            <a:pPr defTabSz="299226">
              <a:buClrTx/>
              <a:defRPr/>
            </a:pPr>
            <a:endParaRPr lang="fr-FR" sz="1272" dirty="0">
              <a:solidFill>
                <a:sysClr val="windowText" lastClr="000000"/>
              </a:solidFill>
              <a:latin typeface="Calibri Light" panose="020F0302020204030204" pitchFamily="34" charset="0"/>
              <a:ea typeface="+mn-ea"/>
              <a:cs typeface="+mn-cs"/>
            </a:endParaRPr>
          </a:p>
        </p:txBody>
      </p:sp>
      <p:sp>
        <p:nvSpPr>
          <p:cNvPr id="24" name="Text Box 26">
            <a:extLst>
              <a:ext uri="{FF2B5EF4-FFF2-40B4-BE49-F238E27FC236}">
                <a16:creationId xmlns:a16="http://schemas.microsoft.com/office/drawing/2014/main" id="{1C3585EA-820F-4B75-7D30-32A7EEF595ED}"/>
              </a:ext>
            </a:extLst>
          </p:cNvPr>
          <p:cNvSpPr txBox="1">
            <a:spLocks noChangeArrowheads="1"/>
          </p:cNvSpPr>
          <p:nvPr/>
        </p:nvSpPr>
        <p:spPr bwMode="auto">
          <a:xfrm>
            <a:off x="1091994" y="1961249"/>
            <a:ext cx="2070649" cy="246149"/>
          </a:xfrm>
          <a:prstGeom prst="rect">
            <a:avLst/>
          </a:prstGeom>
          <a:no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0887" tIns="30444" rIns="60887" bIns="30444">
            <a:spAutoFit/>
          </a:bodyPr>
          <a:lstStyle>
            <a:lvl1pPr eaLnBrk="0" hangingPunct="0">
              <a:defRPr>
                <a:solidFill>
                  <a:schemeClr val="tx1"/>
                </a:solidFill>
                <a:latin typeface="Arial" charset="0"/>
                <a:ea typeface="Arial Unicode MS" pitchFamily="34" charset="-128"/>
                <a:cs typeface="Arial Unicode MS" pitchFamily="34" charset="-128"/>
              </a:defRPr>
            </a:lvl1pPr>
            <a:lvl2pPr eaLnBrk="0" hangingPunct="0">
              <a:defRPr>
                <a:solidFill>
                  <a:schemeClr val="tx1"/>
                </a:solidFill>
                <a:latin typeface="Arial" charset="0"/>
                <a:ea typeface="Arial Unicode MS" pitchFamily="34" charset="-128"/>
                <a:cs typeface="Arial Unicode MS" pitchFamily="34" charset="-128"/>
              </a:defRPr>
            </a:lvl2pPr>
            <a:lvl3pPr eaLnBrk="0" hangingPunct="0">
              <a:defRPr>
                <a:solidFill>
                  <a:schemeClr val="tx1"/>
                </a:solidFill>
                <a:latin typeface="Arial" charset="0"/>
                <a:ea typeface="Arial Unicode MS" pitchFamily="34" charset="-128"/>
                <a:cs typeface="Arial Unicode MS" pitchFamily="34" charset="-128"/>
              </a:defRPr>
            </a:lvl3pPr>
            <a:lvl4pPr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algn="ctr" defTabSz="608422" eaLnBrk="1" hangingPunct="1">
              <a:spcBef>
                <a:spcPct val="50000"/>
              </a:spcBef>
              <a:buClrTx/>
              <a:defRPr/>
            </a:pPr>
            <a:r>
              <a:rPr lang="fr-FR" altLang="fr-FR" sz="1200" b="1" dirty="0">
                <a:solidFill>
                  <a:srgbClr val="000000"/>
                </a:solidFill>
                <a:latin typeface="+mn-lt"/>
              </a:rPr>
              <a:t>Consommation historique</a:t>
            </a:r>
          </a:p>
        </p:txBody>
      </p:sp>
      <p:sp>
        <p:nvSpPr>
          <p:cNvPr id="25" name="Flèche droite rayée 23">
            <a:extLst>
              <a:ext uri="{FF2B5EF4-FFF2-40B4-BE49-F238E27FC236}">
                <a16:creationId xmlns:a16="http://schemas.microsoft.com/office/drawing/2014/main" id="{E20FFAFC-0D12-B3B7-1ABA-782FC61A70A1}"/>
              </a:ext>
            </a:extLst>
          </p:cNvPr>
          <p:cNvSpPr/>
          <p:nvPr/>
        </p:nvSpPr>
        <p:spPr>
          <a:xfrm>
            <a:off x="5447631" y="2019203"/>
            <a:ext cx="492912" cy="84966"/>
          </a:xfrm>
          <a:prstGeom prst="stripedRightArrow">
            <a:avLst/>
          </a:prstGeom>
          <a:solidFill>
            <a:srgbClr val="44546A"/>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26" name="Flèche droite rayée 24">
            <a:extLst>
              <a:ext uri="{FF2B5EF4-FFF2-40B4-BE49-F238E27FC236}">
                <a16:creationId xmlns:a16="http://schemas.microsoft.com/office/drawing/2014/main" id="{262B8394-284D-E170-A999-578E92437382}"/>
              </a:ext>
            </a:extLst>
          </p:cNvPr>
          <p:cNvSpPr/>
          <p:nvPr/>
        </p:nvSpPr>
        <p:spPr>
          <a:xfrm rot="10800000">
            <a:off x="3796422" y="2027071"/>
            <a:ext cx="522230" cy="99117"/>
          </a:xfrm>
          <a:prstGeom prst="stripedRightArrow">
            <a:avLst/>
          </a:prstGeom>
          <a:solidFill>
            <a:srgbClr val="44546A"/>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Light" panose="020F0302020204030204" pitchFamily="34" charset="0"/>
              <a:ea typeface="+mn-ea"/>
              <a:cs typeface="+mn-cs"/>
            </a:endParaRPr>
          </a:p>
        </p:txBody>
      </p:sp>
      <p:sp>
        <p:nvSpPr>
          <p:cNvPr id="27" name="Espace réservé du contenu 2">
            <a:extLst>
              <a:ext uri="{FF2B5EF4-FFF2-40B4-BE49-F238E27FC236}">
                <a16:creationId xmlns:a16="http://schemas.microsoft.com/office/drawing/2014/main" id="{AB05E627-A253-EE04-D3A5-9B3CB2A83EB1}"/>
              </a:ext>
            </a:extLst>
          </p:cNvPr>
          <p:cNvSpPr txBox="1">
            <a:spLocks/>
          </p:cNvSpPr>
          <p:nvPr/>
        </p:nvSpPr>
        <p:spPr>
          <a:xfrm>
            <a:off x="4372100" y="1948124"/>
            <a:ext cx="1008435" cy="3116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Tx/>
              <a:buFont typeface="Arial" panose="020B0604020202020204" pitchFamily="34" charset="0"/>
              <a:buNone/>
            </a:pPr>
            <a:r>
              <a:rPr lang="fr-FR" sz="1600" b="1" dirty="0">
                <a:solidFill>
                  <a:srgbClr val="00B050"/>
                </a:solidFill>
                <a:latin typeface="+mn-lt"/>
              </a:rPr>
              <a:t>CUBE</a:t>
            </a:r>
            <a:endParaRPr lang="fr-FR" sz="1100" b="1" dirty="0">
              <a:solidFill>
                <a:srgbClr val="00B050"/>
              </a:solidFill>
              <a:latin typeface="+mn-lt"/>
            </a:endParaRPr>
          </a:p>
        </p:txBody>
      </p:sp>
      <p:sp>
        <p:nvSpPr>
          <p:cNvPr id="28" name="Text Box 24">
            <a:extLst>
              <a:ext uri="{FF2B5EF4-FFF2-40B4-BE49-F238E27FC236}">
                <a16:creationId xmlns:a16="http://schemas.microsoft.com/office/drawing/2014/main" id="{53CF808A-3D7E-9AAE-CDFA-F4CB4EA9A121}"/>
              </a:ext>
            </a:extLst>
          </p:cNvPr>
          <p:cNvSpPr txBox="1">
            <a:spLocks noChangeArrowheads="1"/>
          </p:cNvSpPr>
          <p:nvPr/>
        </p:nvSpPr>
        <p:spPr bwMode="auto">
          <a:xfrm>
            <a:off x="1587831" y="4894723"/>
            <a:ext cx="2206888" cy="2666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182" tIns="40592" rIns="81182" bIns="40592">
            <a:spAutoFit/>
          </a:bodyPr>
          <a:lstStyle>
            <a:lvl1pPr eaLnBrk="0" hangingPunct="0">
              <a:defRPr>
                <a:solidFill>
                  <a:schemeClr val="tx1"/>
                </a:solidFill>
                <a:latin typeface="Arial" charset="0"/>
                <a:ea typeface="Arial Unicode MS" pitchFamily="34" charset="-128"/>
                <a:cs typeface="Arial Unicode MS" pitchFamily="34" charset="-128"/>
              </a:defRPr>
            </a:lvl1pPr>
            <a:lvl2pPr eaLnBrk="0" hangingPunct="0">
              <a:defRPr>
                <a:solidFill>
                  <a:schemeClr val="tx1"/>
                </a:solidFill>
                <a:latin typeface="Arial" charset="0"/>
                <a:ea typeface="Arial Unicode MS" pitchFamily="34" charset="-128"/>
                <a:cs typeface="Arial Unicode MS" pitchFamily="34" charset="-128"/>
              </a:defRPr>
            </a:lvl2pPr>
            <a:lvl3pPr eaLnBrk="0" hangingPunct="0">
              <a:defRPr>
                <a:solidFill>
                  <a:schemeClr val="tx1"/>
                </a:solidFill>
                <a:latin typeface="Arial" charset="0"/>
                <a:ea typeface="Arial Unicode MS" pitchFamily="34" charset="-128"/>
                <a:cs typeface="Arial Unicode MS" pitchFamily="34" charset="-128"/>
              </a:defRPr>
            </a:lvl3pPr>
            <a:lvl4pPr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lvl="0" defTabSz="811229" eaLnBrk="1" hangingPunct="1">
              <a:spcBef>
                <a:spcPct val="50000"/>
              </a:spcBef>
              <a:defRPr/>
            </a:pPr>
            <a:r>
              <a:rPr lang="fr-FR" altLang="fr-FR" sz="1200" kern="0" dirty="0">
                <a:latin typeface="Calibri Light" panose="020F0302020204030204" pitchFamily="34" charset="0"/>
              </a:rPr>
              <a:t>Consommation de référence</a:t>
            </a:r>
          </a:p>
        </p:txBody>
      </p:sp>
      <p:cxnSp>
        <p:nvCxnSpPr>
          <p:cNvPr id="29" name="Connecteur droit 28">
            <a:extLst>
              <a:ext uri="{FF2B5EF4-FFF2-40B4-BE49-F238E27FC236}">
                <a16:creationId xmlns:a16="http://schemas.microsoft.com/office/drawing/2014/main" id="{93AFE86F-4046-5DA4-F96F-1410D1B27585}"/>
              </a:ext>
            </a:extLst>
          </p:cNvPr>
          <p:cNvCxnSpPr/>
          <p:nvPr/>
        </p:nvCxnSpPr>
        <p:spPr>
          <a:xfrm>
            <a:off x="999665" y="5003450"/>
            <a:ext cx="4226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B9BF383D-DB9E-DD7E-50FE-9ECF8A0B5411}"/>
              </a:ext>
            </a:extLst>
          </p:cNvPr>
          <p:cNvCxnSpPr/>
          <p:nvPr/>
        </p:nvCxnSpPr>
        <p:spPr>
          <a:xfrm>
            <a:off x="1022192" y="5350939"/>
            <a:ext cx="422698" cy="0"/>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sp>
        <p:nvSpPr>
          <p:cNvPr id="31" name="Text Box 24">
            <a:extLst>
              <a:ext uri="{FF2B5EF4-FFF2-40B4-BE49-F238E27FC236}">
                <a16:creationId xmlns:a16="http://schemas.microsoft.com/office/drawing/2014/main" id="{A48A2EDC-4D9A-C98A-BD8B-0D27A241AA28}"/>
              </a:ext>
            </a:extLst>
          </p:cNvPr>
          <p:cNvSpPr txBox="1">
            <a:spLocks noChangeArrowheads="1"/>
          </p:cNvSpPr>
          <p:nvPr/>
        </p:nvSpPr>
        <p:spPr bwMode="auto">
          <a:xfrm>
            <a:off x="1587831" y="5209399"/>
            <a:ext cx="3421406" cy="45130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182" tIns="40592" rIns="81182" bIns="40592">
            <a:spAutoFit/>
          </a:bodyPr>
          <a:lstStyle>
            <a:lvl1pPr eaLnBrk="0" hangingPunct="0">
              <a:defRPr>
                <a:solidFill>
                  <a:schemeClr val="tx1"/>
                </a:solidFill>
                <a:latin typeface="Arial" charset="0"/>
                <a:ea typeface="Arial Unicode MS" pitchFamily="34" charset="-128"/>
                <a:cs typeface="Arial Unicode MS" pitchFamily="34" charset="-128"/>
              </a:defRPr>
            </a:lvl1pPr>
            <a:lvl2pPr eaLnBrk="0" hangingPunct="0">
              <a:defRPr>
                <a:solidFill>
                  <a:schemeClr val="tx1"/>
                </a:solidFill>
                <a:latin typeface="Arial" charset="0"/>
                <a:ea typeface="Arial Unicode MS" pitchFamily="34" charset="-128"/>
                <a:cs typeface="Arial Unicode MS" pitchFamily="34" charset="-128"/>
              </a:defRPr>
            </a:lvl2pPr>
            <a:lvl3pPr eaLnBrk="0" hangingPunct="0">
              <a:defRPr>
                <a:solidFill>
                  <a:schemeClr val="tx1"/>
                </a:solidFill>
                <a:latin typeface="Arial" charset="0"/>
                <a:ea typeface="Arial Unicode MS" pitchFamily="34" charset="-128"/>
                <a:cs typeface="Arial Unicode MS" pitchFamily="34" charset="-128"/>
              </a:defRPr>
            </a:lvl3pPr>
            <a:lvl4pPr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lvl="0" defTabSz="811229" eaLnBrk="1" hangingPunct="1">
              <a:spcBef>
                <a:spcPct val="50000"/>
              </a:spcBef>
              <a:defRPr/>
            </a:pPr>
            <a:r>
              <a:rPr lang="fr-FR" altLang="fr-FR" sz="1200" kern="0" dirty="0">
                <a:latin typeface="Calibri Light" panose="020F0302020204030204" pitchFamily="34" charset="0"/>
              </a:rPr>
              <a:t>Consommation </a:t>
            </a:r>
            <a:r>
              <a:rPr lang="fr-FR" sz="1200" b="1" dirty="0">
                <a:solidFill>
                  <a:srgbClr val="FF9900"/>
                </a:solidFill>
                <a:latin typeface="+mn-lt"/>
              </a:rPr>
              <a:t>ajustée</a:t>
            </a:r>
            <a:r>
              <a:rPr lang="fr-FR" sz="1200" dirty="0">
                <a:solidFill>
                  <a:srgbClr val="FF9900"/>
                </a:solidFill>
                <a:latin typeface="Calibri Light" panose="020F0302020204030204" pitchFamily="34" charset="0"/>
              </a:rPr>
              <a:t> </a:t>
            </a:r>
            <a:r>
              <a:rPr lang="fr-FR" sz="1200" dirty="0">
                <a:latin typeface="Calibri Light" panose="020F0302020204030204" pitchFamily="34" charset="0"/>
              </a:rPr>
              <a:t>en</a:t>
            </a:r>
            <a:r>
              <a:rPr lang="fr-FR" sz="1200" dirty="0">
                <a:solidFill>
                  <a:srgbClr val="FF9900"/>
                </a:solidFill>
                <a:latin typeface="Calibri Light" panose="020F0302020204030204" pitchFamily="34" charset="0"/>
              </a:rPr>
              <a:t> </a:t>
            </a:r>
            <a:r>
              <a:rPr lang="fr-FR" sz="1200" dirty="0">
                <a:latin typeface="Calibri Light" panose="020F0302020204030204" pitchFamily="34" charset="0"/>
              </a:rPr>
              <a:t>tenant compte des variations d’usage et du climat</a:t>
            </a:r>
            <a:endParaRPr kumimoji="0" lang="fr-FR" altLang="fr-FR" sz="1200" u="none" strike="noStrike" kern="0" cap="none" spc="0" normalizeH="0" baseline="0" noProof="0" dirty="0">
              <a:ln>
                <a:noFill/>
              </a:ln>
              <a:effectLst/>
              <a:uLnTx/>
              <a:uFillTx/>
              <a:latin typeface="Calibri Light" panose="020F0302020204030204" pitchFamily="34" charset="0"/>
            </a:endParaRPr>
          </a:p>
        </p:txBody>
      </p:sp>
      <p:cxnSp>
        <p:nvCxnSpPr>
          <p:cNvPr id="32" name="Connecteur droit 31">
            <a:extLst>
              <a:ext uri="{FF2B5EF4-FFF2-40B4-BE49-F238E27FC236}">
                <a16:creationId xmlns:a16="http://schemas.microsoft.com/office/drawing/2014/main" id="{FC1CFE4B-D8E4-078B-BA04-DA9D90A176DF}"/>
              </a:ext>
            </a:extLst>
          </p:cNvPr>
          <p:cNvCxnSpPr/>
          <p:nvPr/>
        </p:nvCxnSpPr>
        <p:spPr>
          <a:xfrm>
            <a:off x="1022192" y="5698428"/>
            <a:ext cx="422698" cy="0"/>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33" name="Text Box 24">
            <a:extLst>
              <a:ext uri="{FF2B5EF4-FFF2-40B4-BE49-F238E27FC236}">
                <a16:creationId xmlns:a16="http://schemas.microsoft.com/office/drawing/2014/main" id="{519437BA-B609-6AE9-1D76-A37EDB5AFC0C}"/>
              </a:ext>
            </a:extLst>
          </p:cNvPr>
          <p:cNvSpPr txBox="1">
            <a:spLocks noChangeArrowheads="1"/>
          </p:cNvSpPr>
          <p:nvPr/>
        </p:nvSpPr>
        <p:spPr bwMode="auto">
          <a:xfrm>
            <a:off x="1587831" y="5708741"/>
            <a:ext cx="2729176" cy="2666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182" tIns="40592" rIns="81182" bIns="40592">
            <a:spAutoFit/>
          </a:bodyPr>
          <a:lstStyle>
            <a:lvl1pPr eaLnBrk="0" hangingPunct="0">
              <a:defRPr>
                <a:solidFill>
                  <a:schemeClr val="tx1"/>
                </a:solidFill>
                <a:latin typeface="Arial" charset="0"/>
                <a:ea typeface="Arial Unicode MS" pitchFamily="34" charset="-128"/>
                <a:cs typeface="Arial Unicode MS" pitchFamily="34" charset="-128"/>
              </a:defRPr>
            </a:lvl1pPr>
            <a:lvl2pPr eaLnBrk="0" hangingPunct="0">
              <a:defRPr>
                <a:solidFill>
                  <a:schemeClr val="tx1"/>
                </a:solidFill>
                <a:latin typeface="Arial" charset="0"/>
                <a:ea typeface="Arial Unicode MS" pitchFamily="34" charset="-128"/>
                <a:cs typeface="Arial Unicode MS" pitchFamily="34" charset="-128"/>
              </a:defRPr>
            </a:lvl2pPr>
            <a:lvl3pPr eaLnBrk="0" hangingPunct="0">
              <a:defRPr>
                <a:solidFill>
                  <a:schemeClr val="tx1"/>
                </a:solidFill>
                <a:latin typeface="Arial" charset="0"/>
                <a:ea typeface="Arial Unicode MS" pitchFamily="34" charset="-128"/>
                <a:cs typeface="Arial Unicode MS" pitchFamily="34" charset="-128"/>
              </a:defRPr>
            </a:lvl3pPr>
            <a:lvl4pPr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lvl="0" defTabSz="811229" eaLnBrk="1" hangingPunct="1">
              <a:spcBef>
                <a:spcPct val="50000"/>
              </a:spcBef>
              <a:defRPr/>
            </a:pPr>
            <a:r>
              <a:rPr lang="fr-FR" altLang="fr-FR" sz="1200" dirty="0">
                <a:latin typeface="Calibri Light" panose="020F0302020204030204" pitchFamily="34" charset="0"/>
              </a:rPr>
              <a:t>Consommation pendant le concours</a:t>
            </a:r>
            <a:endParaRPr kumimoji="0" lang="fr-FR" altLang="fr-FR" sz="1200" u="none" strike="noStrike" kern="0" cap="none" spc="0" normalizeH="0" baseline="0" noProof="0" dirty="0">
              <a:ln>
                <a:noFill/>
              </a:ln>
              <a:effectLst/>
              <a:uLnTx/>
              <a:uFillTx/>
              <a:latin typeface="Calibri Light" panose="020F0302020204030204" pitchFamily="34" charset="0"/>
            </a:endParaRPr>
          </a:p>
        </p:txBody>
      </p:sp>
      <p:sp>
        <p:nvSpPr>
          <p:cNvPr id="34" name="Rectangle 33">
            <a:extLst>
              <a:ext uri="{FF2B5EF4-FFF2-40B4-BE49-F238E27FC236}">
                <a16:creationId xmlns:a16="http://schemas.microsoft.com/office/drawing/2014/main" id="{D8F854B9-B6DC-7A01-6DA9-35086B5D2567}"/>
              </a:ext>
            </a:extLst>
          </p:cNvPr>
          <p:cNvSpPr/>
          <p:nvPr/>
        </p:nvSpPr>
        <p:spPr>
          <a:xfrm>
            <a:off x="1022192" y="6045916"/>
            <a:ext cx="422698" cy="229632"/>
          </a:xfrm>
          <a:prstGeom prst="rect">
            <a:avLst/>
          </a:prstGeom>
          <a:pattFill prst="wdDnDiag">
            <a:fgClr>
              <a:srgbClr val="00B050"/>
            </a:fgClr>
            <a:bgClr>
              <a:schemeClr val="bg1"/>
            </a:bgClr>
          </a:patt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Light" panose="020F0302020204030204" pitchFamily="34" charset="0"/>
            </a:endParaRPr>
          </a:p>
        </p:txBody>
      </p:sp>
      <p:sp>
        <p:nvSpPr>
          <p:cNvPr id="35" name="Text Box 24">
            <a:extLst>
              <a:ext uri="{FF2B5EF4-FFF2-40B4-BE49-F238E27FC236}">
                <a16:creationId xmlns:a16="http://schemas.microsoft.com/office/drawing/2014/main" id="{F843F50E-483B-92B4-3442-A5472506E1F5}"/>
              </a:ext>
            </a:extLst>
          </p:cNvPr>
          <p:cNvSpPr txBox="1">
            <a:spLocks noChangeArrowheads="1"/>
          </p:cNvSpPr>
          <p:nvPr/>
        </p:nvSpPr>
        <p:spPr bwMode="auto">
          <a:xfrm>
            <a:off x="1587831" y="6023416"/>
            <a:ext cx="3086691" cy="26664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182" tIns="40592" rIns="81182" bIns="40592">
            <a:spAutoFit/>
          </a:bodyPr>
          <a:lstStyle>
            <a:lvl1pPr eaLnBrk="0" hangingPunct="0">
              <a:defRPr>
                <a:solidFill>
                  <a:schemeClr val="tx1"/>
                </a:solidFill>
                <a:latin typeface="Arial" charset="0"/>
                <a:ea typeface="Arial Unicode MS" pitchFamily="34" charset="-128"/>
                <a:cs typeface="Arial Unicode MS" pitchFamily="34" charset="-128"/>
              </a:defRPr>
            </a:lvl1pPr>
            <a:lvl2pPr eaLnBrk="0" hangingPunct="0">
              <a:defRPr>
                <a:solidFill>
                  <a:schemeClr val="tx1"/>
                </a:solidFill>
                <a:latin typeface="Arial" charset="0"/>
                <a:ea typeface="Arial Unicode MS" pitchFamily="34" charset="-128"/>
                <a:cs typeface="Arial Unicode MS" pitchFamily="34" charset="-128"/>
              </a:defRPr>
            </a:lvl2pPr>
            <a:lvl3pPr eaLnBrk="0" hangingPunct="0">
              <a:defRPr>
                <a:solidFill>
                  <a:schemeClr val="tx1"/>
                </a:solidFill>
                <a:latin typeface="Arial" charset="0"/>
                <a:ea typeface="Arial Unicode MS" pitchFamily="34" charset="-128"/>
                <a:cs typeface="Arial Unicode MS" pitchFamily="34" charset="-128"/>
              </a:defRPr>
            </a:lvl3pPr>
            <a:lvl4pPr eaLnBrk="0" hangingPunct="0">
              <a:defRPr>
                <a:solidFill>
                  <a:schemeClr val="tx1"/>
                </a:solidFill>
                <a:latin typeface="Arial" charset="0"/>
                <a:ea typeface="Arial Unicode MS" pitchFamily="34" charset="-128"/>
                <a:cs typeface="Arial Unicode MS" pitchFamily="34" charset="-128"/>
              </a:defRPr>
            </a:lvl4pPr>
            <a:lvl5pPr eaLnBrk="0" hangingPunct="0">
              <a:defRPr>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a:solidFill>
                  <a:schemeClr val="tx1"/>
                </a:solidFill>
                <a:latin typeface="Arial" charset="0"/>
                <a:ea typeface="Arial Unicode MS" pitchFamily="34" charset="-128"/>
                <a:cs typeface="Arial Unicode MS" pitchFamily="34" charset="-128"/>
              </a:defRPr>
            </a:lvl9pPr>
          </a:lstStyle>
          <a:p>
            <a:pPr lvl="0" defTabSz="811229" eaLnBrk="1" hangingPunct="1">
              <a:spcBef>
                <a:spcPct val="50000"/>
              </a:spcBef>
              <a:defRPr/>
            </a:pPr>
            <a:r>
              <a:rPr lang="fr-FR" altLang="fr-FR" sz="1200" b="1" dirty="0">
                <a:solidFill>
                  <a:srgbClr val="00B050"/>
                </a:solidFill>
                <a:latin typeface="+mn-lt"/>
              </a:rPr>
              <a:t>Vos économies réelles mesurées</a:t>
            </a:r>
            <a:endParaRPr kumimoji="0" lang="fr-FR" altLang="fr-FR" sz="1200" b="1" u="none" strike="noStrike" kern="0" cap="none" spc="0" normalizeH="0" baseline="0" noProof="0" dirty="0">
              <a:ln>
                <a:noFill/>
              </a:ln>
              <a:solidFill>
                <a:srgbClr val="00B050"/>
              </a:solidFill>
              <a:effectLst/>
              <a:uLnTx/>
              <a:uFillTx/>
              <a:latin typeface="+mn-lt"/>
            </a:endParaRPr>
          </a:p>
        </p:txBody>
      </p:sp>
      <p:sp>
        <p:nvSpPr>
          <p:cNvPr id="36" name="Espace réservé du contenu 2">
            <a:extLst>
              <a:ext uri="{FF2B5EF4-FFF2-40B4-BE49-F238E27FC236}">
                <a16:creationId xmlns:a16="http://schemas.microsoft.com/office/drawing/2014/main" id="{240F1F70-C124-427A-819C-1C17AFB10FD8}"/>
              </a:ext>
            </a:extLst>
          </p:cNvPr>
          <p:cNvSpPr txBox="1">
            <a:spLocks/>
          </p:cNvSpPr>
          <p:nvPr/>
        </p:nvSpPr>
        <p:spPr>
          <a:xfrm>
            <a:off x="801427" y="4429892"/>
            <a:ext cx="1286926" cy="351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400" dirty="0">
                <a:latin typeface="Calibri Light" panose="020F0302020204030204" pitchFamily="34" charset="0"/>
              </a:rPr>
              <a:t>Légende</a:t>
            </a:r>
          </a:p>
        </p:txBody>
      </p:sp>
      <p:pic>
        <p:nvPicPr>
          <p:cNvPr id="37" name="Image 36">
            <a:extLst>
              <a:ext uri="{FF2B5EF4-FFF2-40B4-BE49-F238E27FC236}">
                <a16:creationId xmlns:a16="http://schemas.microsoft.com/office/drawing/2014/main" id="{ABC214DF-CFD5-246B-D3CD-56A8D795B66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689142">
            <a:off x="4246972" y="4353216"/>
            <a:ext cx="1924892" cy="1132463"/>
          </a:xfrm>
          <a:prstGeom prst="rect">
            <a:avLst/>
          </a:prstGeom>
          <a:solidFill>
            <a:srgbClr val="F6001D"/>
          </a:solidFill>
          <a:ln w="9525" cap="flat" cmpd="sng" algn="ctr">
            <a:noFill/>
            <a:prstDash val="solid"/>
            <a:round/>
            <a:headEnd type="none" w="med" len="med"/>
            <a:tailEnd type="none" w="med" len="med"/>
          </a:ln>
          <a:effectLst/>
        </p:spPr>
      </p:pic>
      <p:sp>
        <p:nvSpPr>
          <p:cNvPr id="38" name="Flèche droite 55">
            <a:extLst>
              <a:ext uri="{FF2B5EF4-FFF2-40B4-BE49-F238E27FC236}">
                <a16:creationId xmlns:a16="http://schemas.microsoft.com/office/drawing/2014/main" id="{BD712AAF-3A82-7247-C849-F8B8F0037179}"/>
              </a:ext>
            </a:extLst>
          </p:cNvPr>
          <p:cNvSpPr/>
          <p:nvPr/>
        </p:nvSpPr>
        <p:spPr bwMode="auto">
          <a:xfrm>
            <a:off x="6057365" y="5190238"/>
            <a:ext cx="503059" cy="551568"/>
          </a:xfrm>
          <a:prstGeom prst="rightArrow">
            <a:avLst/>
          </a:prstGeom>
          <a:solidFill>
            <a:srgbClr val="F6001D"/>
          </a:solidFill>
          <a:ln w="9525" cap="flat" cmpd="sng" algn="ctr">
            <a:noFill/>
            <a:prstDash val="solid"/>
            <a:round/>
            <a:headEnd type="none" w="med" len="med"/>
            <a:tailEnd type="none" w="med" len="med"/>
          </a:ln>
          <a:effectLst/>
        </p:spPr>
        <p:txBody>
          <a:bodyPr vert="horz" wrap="square" lIns="81213" tIns="40607" rIns="81213" bIns="40607" numCol="1" rtlCol="0" anchor="t" anchorCtr="0" compatLnSpc="1">
            <a:prstTxWarp prst="textNoShape">
              <a:avLst/>
            </a:prstTxWarp>
          </a:bodyPr>
          <a:lstStyle/>
          <a:p>
            <a:pPr defTabSz="398968"/>
            <a:endParaRPr lang="fr-FR" sz="1696" kern="0" dirty="0">
              <a:solidFill>
                <a:sysClr val="windowText" lastClr="000000"/>
              </a:solidFill>
              <a:latin typeface="Calibri Light" panose="020F0302020204030204" pitchFamily="34" charset="0"/>
            </a:endParaRPr>
          </a:p>
        </p:txBody>
      </p:sp>
      <p:sp>
        <p:nvSpPr>
          <p:cNvPr id="39" name="Flèche droite 53">
            <a:extLst>
              <a:ext uri="{FF2B5EF4-FFF2-40B4-BE49-F238E27FC236}">
                <a16:creationId xmlns:a16="http://schemas.microsoft.com/office/drawing/2014/main" id="{35E89484-C43E-F55E-4B07-0118D1BABE09}"/>
              </a:ext>
            </a:extLst>
          </p:cNvPr>
          <p:cNvSpPr/>
          <p:nvPr/>
        </p:nvSpPr>
        <p:spPr bwMode="auto">
          <a:xfrm rot="5400000">
            <a:off x="4693198" y="3866543"/>
            <a:ext cx="453778" cy="589666"/>
          </a:xfrm>
          <a:prstGeom prst="rightArrow">
            <a:avLst/>
          </a:prstGeom>
          <a:solidFill>
            <a:srgbClr val="F6001D"/>
          </a:solidFill>
          <a:ln w="9525" cap="flat" cmpd="sng" algn="ctr">
            <a:noFill/>
            <a:prstDash val="solid"/>
            <a:round/>
            <a:headEnd type="none" w="med" len="med"/>
            <a:tailEnd type="none" w="med" len="med"/>
          </a:ln>
          <a:effectLst/>
        </p:spPr>
        <p:txBody>
          <a:bodyPr vert="horz" wrap="square" lIns="81213" tIns="40607" rIns="81213" bIns="40607" numCol="1" rtlCol="0" anchor="t" anchorCtr="0" compatLnSpc="1">
            <a:prstTxWarp prst="textNoShape">
              <a:avLst/>
            </a:prstTxWarp>
          </a:bodyPr>
          <a:lstStyle/>
          <a:p>
            <a:pPr defTabSz="398968"/>
            <a:endParaRPr lang="fr-FR" sz="1696" kern="0" dirty="0">
              <a:solidFill>
                <a:sysClr val="windowText" lastClr="000000"/>
              </a:solidFill>
              <a:latin typeface="Calibri Light" panose="020F0302020204030204" pitchFamily="34" charset="0"/>
            </a:endParaRPr>
          </a:p>
        </p:txBody>
      </p:sp>
      <p:sp>
        <p:nvSpPr>
          <p:cNvPr id="4" name="ZoneTexte 3">
            <a:extLst>
              <a:ext uri="{FF2B5EF4-FFF2-40B4-BE49-F238E27FC236}">
                <a16:creationId xmlns:a16="http://schemas.microsoft.com/office/drawing/2014/main" id="{459C5AFB-8738-C5FC-5CA6-D97438A85CC5}"/>
              </a:ext>
            </a:extLst>
          </p:cNvPr>
          <p:cNvSpPr txBox="1"/>
          <p:nvPr/>
        </p:nvSpPr>
        <p:spPr>
          <a:xfrm>
            <a:off x="6800371" y="1358735"/>
            <a:ext cx="5128277" cy="3259097"/>
          </a:xfrm>
          <a:prstGeom prst="rect">
            <a:avLst/>
          </a:prstGeom>
          <a:noFill/>
        </p:spPr>
        <p:txBody>
          <a:bodyPr wrap="square">
            <a:spAutoFit/>
          </a:bodyPr>
          <a:lstStyle/>
          <a:p>
            <a:pPr algn="just">
              <a:lnSpc>
                <a:spcPct val="115000"/>
              </a:lnSpc>
              <a:spcBef>
                <a:spcPts val="1000"/>
              </a:spcBef>
              <a:spcAft>
                <a:spcPts val="1000"/>
              </a:spcAft>
            </a:pPr>
            <a:r>
              <a:rPr lang="fr-FR" sz="1800" dirty="0">
                <a:effectLst/>
                <a:latin typeface="Calibri" panose="020F0502020204030204" pitchFamily="34" charset="0"/>
                <a:ea typeface="Calibri" panose="020F0502020204030204" pitchFamily="34" charset="0"/>
              </a:rPr>
              <a:t>Le challenge aura pour objectif de révéler et démontrer par la preuve des démarches de sobriété exemplaires, partager les bonnes pratiques et surtout mobiliser l’ensemble de la chaine de valeur des data centers mais aussi des salles informatiques dans une initiative ludique et collective. Tous les mois, les candidats ayant réalisés les plus grandes économies d’énergie, compteur à l’appui, partageront les solutions techniques et organisationnelles mises en œuvre sur le terrain.</a:t>
            </a:r>
          </a:p>
        </p:txBody>
      </p:sp>
    </p:spTree>
    <p:extLst>
      <p:ext uri="{BB962C8B-B14F-4D97-AF65-F5344CB8AC3E}">
        <p14:creationId xmlns:p14="http://schemas.microsoft.com/office/powerpoint/2010/main" val="83965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23843F0-4B66-47AF-BE09-B5C45DC59D9D}"/>
              </a:ext>
            </a:extLst>
          </p:cNvPr>
          <p:cNvSpPr>
            <a:spLocks noGrp="1"/>
          </p:cNvSpPr>
          <p:nvPr>
            <p:ph type="body" sz="quarter" idx="13"/>
          </p:nvPr>
        </p:nvSpPr>
        <p:spPr>
          <a:xfrm>
            <a:off x="767408" y="168342"/>
            <a:ext cx="9676255" cy="1604474"/>
          </a:xfrm>
        </p:spPr>
        <p:txBody>
          <a:bodyPr>
            <a:normAutofit/>
          </a:bodyPr>
          <a:lstStyle/>
          <a:p>
            <a:r>
              <a:rPr lang="fr-FR" dirty="0"/>
              <a:t>Tout le monde peut s’inscrire</a:t>
            </a:r>
          </a:p>
        </p:txBody>
      </p:sp>
      <p:grpSp>
        <p:nvGrpSpPr>
          <p:cNvPr id="40" name="Groupe 39">
            <a:extLst>
              <a:ext uri="{FF2B5EF4-FFF2-40B4-BE49-F238E27FC236}">
                <a16:creationId xmlns:a16="http://schemas.microsoft.com/office/drawing/2014/main" id="{2CAB1A90-801E-7209-E641-C0FC1B2F5993}"/>
              </a:ext>
            </a:extLst>
          </p:cNvPr>
          <p:cNvGrpSpPr/>
          <p:nvPr/>
        </p:nvGrpSpPr>
        <p:grpSpPr>
          <a:xfrm>
            <a:off x="1199456" y="1925966"/>
            <a:ext cx="926805" cy="926805"/>
            <a:chOff x="867054" y="3707767"/>
            <a:chExt cx="926805" cy="926805"/>
          </a:xfrm>
          <a:effectLst>
            <a:outerShdw blurRad="63500" sx="102000" sy="102000" algn="ctr" rotWithShape="0">
              <a:prstClr val="black">
                <a:alpha val="40000"/>
              </a:prstClr>
            </a:outerShdw>
          </a:effectLst>
        </p:grpSpPr>
        <p:sp>
          <p:nvSpPr>
            <p:cNvPr id="41" name="Ellipse 40">
              <a:extLst>
                <a:ext uri="{FF2B5EF4-FFF2-40B4-BE49-F238E27FC236}">
                  <a16:creationId xmlns:a16="http://schemas.microsoft.com/office/drawing/2014/main" id="{B548E1E7-E011-7847-5FAB-FB539A7CAC70}"/>
                </a:ext>
              </a:extLst>
            </p:cNvPr>
            <p:cNvSpPr/>
            <p:nvPr/>
          </p:nvSpPr>
          <p:spPr>
            <a:xfrm>
              <a:off x="867054" y="3707767"/>
              <a:ext cx="926805" cy="9268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Light" panose="020F0302020204030204" pitchFamily="34" charset="0"/>
              </a:endParaRPr>
            </a:p>
          </p:txBody>
        </p:sp>
        <p:pic>
          <p:nvPicPr>
            <p:cNvPr id="42" name="Image 41">
              <a:extLst>
                <a:ext uri="{FF2B5EF4-FFF2-40B4-BE49-F238E27FC236}">
                  <a16:creationId xmlns:a16="http://schemas.microsoft.com/office/drawing/2014/main" id="{7F232C03-85EE-6A17-9810-C060F2C900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24594" y="3722868"/>
              <a:ext cx="847651" cy="847651"/>
            </a:xfrm>
            <a:prstGeom prst="rect">
              <a:avLst/>
            </a:prstGeom>
          </p:spPr>
        </p:pic>
      </p:grpSp>
      <p:grpSp>
        <p:nvGrpSpPr>
          <p:cNvPr id="43" name="Groupe 42">
            <a:extLst>
              <a:ext uri="{FF2B5EF4-FFF2-40B4-BE49-F238E27FC236}">
                <a16:creationId xmlns:a16="http://schemas.microsoft.com/office/drawing/2014/main" id="{7141CFF4-6286-FD79-93C6-A0BE8642C528}"/>
              </a:ext>
            </a:extLst>
          </p:cNvPr>
          <p:cNvGrpSpPr/>
          <p:nvPr/>
        </p:nvGrpSpPr>
        <p:grpSpPr>
          <a:xfrm>
            <a:off x="1199456" y="4133979"/>
            <a:ext cx="926805" cy="926805"/>
            <a:chOff x="867054" y="4823799"/>
            <a:chExt cx="926805" cy="926805"/>
          </a:xfrm>
          <a:effectLst>
            <a:outerShdw blurRad="63500" sx="102000" sy="102000" algn="ctr" rotWithShape="0">
              <a:prstClr val="black">
                <a:alpha val="40000"/>
              </a:prstClr>
            </a:outerShdw>
          </a:effectLst>
        </p:grpSpPr>
        <p:sp>
          <p:nvSpPr>
            <p:cNvPr id="44" name="Ellipse 43">
              <a:extLst>
                <a:ext uri="{FF2B5EF4-FFF2-40B4-BE49-F238E27FC236}">
                  <a16:creationId xmlns:a16="http://schemas.microsoft.com/office/drawing/2014/main" id="{FA07413F-C9B5-4F5A-97FC-00AB22EC6CE3}"/>
                </a:ext>
              </a:extLst>
            </p:cNvPr>
            <p:cNvSpPr/>
            <p:nvPr/>
          </p:nvSpPr>
          <p:spPr>
            <a:xfrm>
              <a:off x="867054" y="4823799"/>
              <a:ext cx="926805" cy="92680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Light" panose="020F0302020204030204" pitchFamily="34" charset="0"/>
              </a:endParaRPr>
            </a:p>
          </p:txBody>
        </p:sp>
        <p:pic>
          <p:nvPicPr>
            <p:cNvPr id="45" name="Image 44">
              <a:extLst>
                <a:ext uri="{FF2B5EF4-FFF2-40B4-BE49-F238E27FC236}">
                  <a16:creationId xmlns:a16="http://schemas.microsoft.com/office/drawing/2014/main" id="{EE687D83-3AF1-313B-7B2D-D7BCA91A23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179" y="4857083"/>
              <a:ext cx="770646" cy="770646"/>
            </a:xfrm>
            <a:prstGeom prst="rect">
              <a:avLst/>
            </a:prstGeom>
          </p:spPr>
        </p:pic>
      </p:grpSp>
      <p:sp>
        <p:nvSpPr>
          <p:cNvPr id="46" name="Rectangle : coins arrondis 45">
            <a:extLst>
              <a:ext uri="{FF2B5EF4-FFF2-40B4-BE49-F238E27FC236}">
                <a16:creationId xmlns:a16="http://schemas.microsoft.com/office/drawing/2014/main" id="{35114781-636B-CE26-C205-6907FF928C86}"/>
              </a:ext>
            </a:extLst>
          </p:cNvPr>
          <p:cNvSpPr/>
          <p:nvPr/>
        </p:nvSpPr>
        <p:spPr>
          <a:xfrm>
            <a:off x="2495600" y="1556792"/>
            <a:ext cx="7344816" cy="2126448"/>
          </a:xfrm>
          <a:prstGeom prst="roundRect">
            <a:avLst/>
          </a:prstGeom>
          <a:solidFill>
            <a:schemeClr val="tx2"/>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t>Datacenter ET Salles informatiques</a:t>
            </a:r>
          </a:p>
          <a:p>
            <a:pPr algn="ctr"/>
            <a:endParaRPr lang="fr-FR" sz="2400" b="1" dirty="0"/>
          </a:p>
          <a:p>
            <a:pPr algn="ctr"/>
            <a:r>
              <a:rPr lang="fr-FR" sz="2400" i="1" dirty="0">
                <a:solidFill>
                  <a:schemeClr val="bg1"/>
                </a:solidFill>
                <a:latin typeface="Calibri" panose="020F0502020204030204" pitchFamily="34" charset="0"/>
                <a:ea typeface="Calibri" panose="020F0502020204030204" pitchFamily="34" charset="0"/>
              </a:rPr>
              <a:t>Entreprise utilisatrice de services informatiques, acteurs privés, publics, acteurs de la colocation…</a:t>
            </a:r>
            <a:endParaRPr lang="fr-FR" sz="2400" i="1" dirty="0">
              <a:solidFill>
                <a:schemeClr val="bg1"/>
              </a:solidFill>
            </a:endParaRPr>
          </a:p>
          <a:p>
            <a:pPr algn="ctr"/>
            <a:endParaRPr lang="fr-FR" sz="2400" b="1" dirty="0"/>
          </a:p>
        </p:txBody>
      </p:sp>
      <p:sp>
        <p:nvSpPr>
          <p:cNvPr id="48" name="Rectangle : coins arrondis 47">
            <a:extLst>
              <a:ext uri="{FF2B5EF4-FFF2-40B4-BE49-F238E27FC236}">
                <a16:creationId xmlns:a16="http://schemas.microsoft.com/office/drawing/2014/main" id="{F20D285A-4293-281E-CDC4-80B494C4B91D}"/>
              </a:ext>
            </a:extLst>
          </p:cNvPr>
          <p:cNvSpPr/>
          <p:nvPr/>
        </p:nvSpPr>
        <p:spPr>
          <a:xfrm>
            <a:off x="2495600" y="4017401"/>
            <a:ext cx="7344816" cy="1931879"/>
          </a:xfrm>
          <a:prstGeom prst="roundRect">
            <a:avLst/>
          </a:prstGeom>
          <a:solidFill>
            <a:schemeClr val="tx2"/>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t>Différents podium (type d’acteurs, taille…)</a:t>
            </a:r>
          </a:p>
        </p:txBody>
      </p:sp>
    </p:spTree>
    <p:extLst>
      <p:ext uri="{BB962C8B-B14F-4D97-AF65-F5344CB8AC3E}">
        <p14:creationId xmlns:p14="http://schemas.microsoft.com/office/powerpoint/2010/main" val="26345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23843F0-4B66-47AF-BE09-B5C45DC59D9D}"/>
              </a:ext>
            </a:extLst>
          </p:cNvPr>
          <p:cNvSpPr>
            <a:spLocks noGrp="1"/>
          </p:cNvSpPr>
          <p:nvPr>
            <p:ph type="body" sz="quarter" idx="13"/>
          </p:nvPr>
        </p:nvSpPr>
        <p:spPr>
          <a:xfrm>
            <a:off x="767408" y="168342"/>
            <a:ext cx="9649072" cy="1604474"/>
          </a:xfrm>
        </p:spPr>
        <p:txBody>
          <a:bodyPr>
            <a:normAutofit/>
          </a:bodyPr>
          <a:lstStyle/>
          <a:p>
            <a:r>
              <a:rPr lang="fr-FR" dirty="0"/>
              <a:t>La sobriété, un sport d’équipe</a:t>
            </a:r>
          </a:p>
        </p:txBody>
      </p:sp>
      <p:sp>
        <p:nvSpPr>
          <p:cNvPr id="7" name="ZoneTexte 6">
            <a:extLst>
              <a:ext uri="{FF2B5EF4-FFF2-40B4-BE49-F238E27FC236}">
                <a16:creationId xmlns:a16="http://schemas.microsoft.com/office/drawing/2014/main" id="{8CD4AB5C-BDBF-A1D4-62DA-6A20E3FD60D2}"/>
              </a:ext>
            </a:extLst>
          </p:cNvPr>
          <p:cNvSpPr txBox="1"/>
          <p:nvPr/>
        </p:nvSpPr>
        <p:spPr>
          <a:xfrm>
            <a:off x="839416" y="1628800"/>
            <a:ext cx="10657184" cy="4674357"/>
          </a:xfrm>
          <a:prstGeom prst="rect">
            <a:avLst/>
          </a:prstGeom>
          <a:noFill/>
        </p:spPr>
        <p:txBody>
          <a:bodyPr wrap="square">
            <a:spAutoFit/>
          </a:bodyPr>
          <a:lstStyle/>
          <a:p>
            <a:pPr algn="just">
              <a:lnSpc>
                <a:spcPct val="115000"/>
              </a:lnSpc>
              <a:spcBef>
                <a:spcPts val="1000"/>
              </a:spcBef>
              <a:spcAft>
                <a:spcPts val="1000"/>
              </a:spcAft>
            </a:pPr>
            <a:r>
              <a:rPr lang="fr-FR" sz="1800" dirty="0">
                <a:effectLst/>
                <a:latin typeface="Calibri" panose="020F0502020204030204" pitchFamily="34" charset="0"/>
                <a:ea typeface="Calibri" panose="020F0502020204030204" pitchFamily="34" charset="0"/>
              </a:rPr>
              <a:t>Comme le démontre les concours CUBE qui existent depuis presque 10 ans à présent pour le secteur du bâtiment, la sobriété est avant tout un travail d’équipe. Ce concours vise notamment à mobiliser des facteurs sociologiques pour accélérer la collaboration entre toutes les parties prenantes concernées : acteurs privés, publics, entreprises utilisatrices de services numériques ou offrant des services numériques, acteurs de la co-location…</a:t>
            </a:r>
          </a:p>
          <a:p>
            <a:pPr algn="just">
              <a:lnSpc>
                <a:spcPct val="115000"/>
              </a:lnSpc>
              <a:spcBef>
                <a:spcPts val="1000"/>
              </a:spcBef>
              <a:spcAft>
                <a:spcPts val="1000"/>
              </a:spcAft>
            </a:pPr>
            <a:r>
              <a:rPr lang="fr-FR" sz="1800" dirty="0">
                <a:effectLst/>
                <a:latin typeface="Calibri" panose="020F0502020204030204" pitchFamily="34" charset="0"/>
                <a:ea typeface="Calibri" panose="020F0502020204030204" pitchFamily="34" charset="0"/>
              </a:rPr>
              <a:t> </a:t>
            </a:r>
          </a:p>
          <a:p>
            <a:pPr>
              <a:lnSpc>
                <a:spcPct val="115000"/>
              </a:lnSpc>
              <a:spcBef>
                <a:spcPts val="1000"/>
              </a:spcBef>
              <a:spcAft>
                <a:spcPts val="1000"/>
              </a:spcAft>
            </a:pPr>
            <a:r>
              <a:rPr lang="fr-FR" sz="4000" b="1" dirty="0">
                <a:solidFill>
                  <a:schemeClr val="accent1">
                    <a:lumMod val="50000"/>
                  </a:schemeClr>
                </a:solidFill>
              </a:rPr>
              <a:t>Inspirer un cadre réglementaire exemplaire</a:t>
            </a:r>
          </a:p>
          <a:p>
            <a:pPr algn="just">
              <a:lnSpc>
                <a:spcPct val="115000"/>
              </a:lnSpc>
              <a:spcBef>
                <a:spcPts val="1000"/>
              </a:spcBef>
              <a:spcAft>
                <a:spcPts val="1000"/>
              </a:spcAft>
            </a:pPr>
            <a:r>
              <a:rPr lang="fr-FR" sz="1800" dirty="0">
                <a:effectLst/>
                <a:latin typeface="Calibri" panose="020F0502020204030204" pitchFamily="34" charset="0"/>
                <a:ea typeface="Calibri" panose="020F0502020204030204" pitchFamily="34" charset="0"/>
              </a:rPr>
              <a:t> </a:t>
            </a:r>
          </a:p>
          <a:p>
            <a:pPr algn="just">
              <a:lnSpc>
                <a:spcPct val="115000"/>
              </a:lnSpc>
              <a:spcBef>
                <a:spcPts val="1000"/>
              </a:spcBef>
              <a:spcAft>
                <a:spcPts val="1000"/>
              </a:spcAft>
            </a:pPr>
            <a:r>
              <a:rPr lang="fr-FR" sz="1800" dirty="0">
                <a:effectLst/>
                <a:latin typeface="Calibri" panose="020F0502020204030204" pitchFamily="34" charset="0"/>
                <a:ea typeface="Calibri" panose="020F0502020204030204" pitchFamily="34" charset="0"/>
              </a:rPr>
              <a:t>Les outils, méthodes et résultats du concours seront largement diffusés à une échelle internationale pour inspirer les cadres réglementaires en se nourrissant des meilleures pratiques constatées sur le terrain.</a:t>
            </a:r>
          </a:p>
        </p:txBody>
      </p:sp>
    </p:spTree>
    <p:extLst>
      <p:ext uri="{BB962C8B-B14F-4D97-AF65-F5344CB8AC3E}">
        <p14:creationId xmlns:p14="http://schemas.microsoft.com/office/powerpoint/2010/main" val="2708541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CD37C3-2852-4287-9591-0607C35EDCEB}"/>
              </a:ext>
            </a:extLst>
          </p:cNvPr>
          <p:cNvSpPr>
            <a:spLocks noGrp="1"/>
          </p:cNvSpPr>
          <p:nvPr>
            <p:ph type="body" sz="quarter" idx="13"/>
          </p:nvPr>
        </p:nvSpPr>
        <p:spPr>
          <a:xfrm>
            <a:off x="623392" y="806819"/>
            <a:ext cx="11233248" cy="1470053"/>
          </a:xfrm>
        </p:spPr>
        <p:txBody>
          <a:bodyPr>
            <a:normAutofit/>
          </a:bodyPr>
          <a:lstStyle/>
          <a:p>
            <a:r>
              <a:rPr lang="fr-FR" dirty="0"/>
              <a:t>Le Championnat de France des économies d’énergie</a:t>
            </a:r>
          </a:p>
        </p:txBody>
      </p:sp>
      <p:sp>
        <p:nvSpPr>
          <p:cNvPr id="31" name="ZoneTexte 30">
            <a:extLst>
              <a:ext uri="{FF2B5EF4-FFF2-40B4-BE49-F238E27FC236}">
                <a16:creationId xmlns:a16="http://schemas.microsoft.com/office/drawing/2014/main" id="{4264FCD3-6874-E0B9-6041-42C85202EFED}"/>
              </a:ext>
            </a:extLst>
          </p:cNvPr>
          <p:cNvSpPr txBox="1"/>
          <p:nvPr/>
        </p:nvSpPr>
        <p:spPr>
          <a:xfrm>
            <a:off x="4583832" y="2492896"/>
            <a:ext cx="7147390" cy="461665"/>
          </a:xfrm>
          <a:prstGeom prst="rect">
            <a:avLst/>
          </a:prstGeom>
          <a:solidFill>
            <a:srgbClr val="A2C616"/>
          </a:solidFill>
        </p:spPr>
        <p:txBody>
          <a:bodyPr wrap="square" rtlCol="0">
            <a:spAutoFit/>
          </a:bodyPr>
          <a:lstStyle/>
          <a:p>
            <a:pPr algn="ctr"/>
            <a:r>
              <a:rPr lang="fr-FR" sz="2400" b="1" dirty="0">
                <a:solidFill>
                  <a:schemeClr val="bg1"/>
                </a:solidFill>
              </a:rPr>
              <a:t>« Ensemble, faisons de la sobriété un sport national »</a:t>
            </a:r>
          </a:p>
        </p:txBody>
      </p:sp>
      <p:pic>
        <p:nvPicPr>
          <p:cNvPr id="32" name="Image 31">
            <a:extLst>
              <a:ext uri="{FF2B5EF4-FFF2-40B4-BE49-F238E27FC236}">
                <a16:creationId xmlns:a16="http://schemas.microsoft.com/office/drawing/2014/main" id="{ACA95D94-3A9C-9675-866B-05CC79EF54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9770" t="27976" r="29785" b="27116"/>
          <a:stretch/>
        </p:blipFill>
        <p:spPr>
          <a:xfrm>
            <a:off x="191344" y="2623997"/>
            <a:ext cx="4536504" cy="2833378"/>
          </a:xfrm>
          <a:prstGeom prst="rect">
            <a:avLst/>
          </a:prstGeom>
        </p:spPr>
      </p:pic>
      <p:sp>
        <p:nvSpPr>
          <p:cNvPr id="33" name="Espace réservé du texte 2">
            <a:extLst>
              <a:ext uri="{FF2B5EF4-FFF2-40B4-BE49-F238E27FC236}">
                <a16:creationId xmlns:a16="http://schemas.microsoft.com/office/drawing/2014/main" id="{C8EAE0CD-1ABC-CFE1-ACAB-60B130641FFB}"/>
              </a:ext>
            </a:extLst>
          </p:cNvPr>
          <p:cNvSpPr>
            <a:spLocks noGrp="1"/>
          </p:cNvSpPr>
          <p:nvPr>
            <p:ph type="body" sz="quarter" idx="14"/>
          </p:nvPr>
        </p:nvSpPr>
        <p:spPr>
          <a:xfrm>
            <a:off x="4845159" y="3212976"/>
            <a:ext cx="6624736" cy="2592288"/>
          </a:xfrm>
          <a:noFill/>
        </p:spPr>
        <p:txBody>
          <a:bodyPr>
            <a:normAutofit/>
          </a:bodyPr>
          <a:lstStyle/>
          <a:p>
            <a:pPr marL="342900" indent="-342900">
              <a:buFont typeface="Arial" panose="020B0604020202020204" pitchFamily="34" charset="0"/>
              <a:buChar char="•"/>
            </a:pPr>
            <a:r>
              <a:rPr lang="fr-FR" sz="2000" b="1" dirty="0">
                <a:solidFill>
                  <a:schemeClr val="accent2"/>
                </a:solidFill>
                <a:latin typeface="Calibri (Corps)"/>
                <a:ea typeface="Times New Roman" panose="02020603050405020304" pitchFamily="18" charset="0"/>
                <a:cs typeface="Times New Roman" panose="02020603050405020304" pitchFamily="18" charset="0"/>
              </a:rPr>
              <a:t>Un effet coup de poing </a:t>
            </a:r>
            <a:r>
              <a:rPr lang="fr-FR" sz="2000" dirty="0">
                <a:latin typeface="Calibri (Corps)"/>
              </a:rPr>
              <a:t>: 1 an pour faire le maximum d’économie d’énergie</a:t>
            </a:r>
          </a:p>
          <a:p>
            <a:pPr marL="342900" indent="-342900">
              <a:buFont typeface="Arial" panose="020B0604020202020204" pitchFamily="34" charset="0"/>
              <a:buChar char="•"/>
            </a:pPr>
            <a:r>
              <a:rPr lang="fr-FR" sz="2000" b="1" dirty="0">
                <a:solidFill>
                  <a:schemeClr val="accent2"/>
                </a:solidFill>
                <a:latin typeface="Calibri (Corps)"/>
                <a:ea typeface="Times New Roman" panose="02020603050405020304" pitchFamily="18" charset="0"/>
                <a:cs typeface="Times New Roman" panose="02020603050405020304" pitchFamily="18" charset="0"/>
              </a:rPr>
              <a:t>Un outil efficace pour mobiliser </a:t>
            </a:r>
            <a:r>
              <a:rPr lang="fr-FR" sz="2000" dirty="0">
                <a:latin typeface="Calibri (Corps)"/>
              </a:rPr>
              <a:t>: un programme d’animation pour mêler action, analyse et échanges entre participants !</a:t>
            </a:r>
          </a:p>
          <a:p>
            <a:pPr marL="342900" indent="-342900">
              <a:buFont typeface="Arial" panose="020B0604020202020204" pitchFamily="34" charset="0"/>
              <a:buChar char="•"/>
            </a:pPr>
            <a:r>
              <a:rPr lang="fr-FR" sz="2000" b="1" dirty="0">
                <a:solidFill>
                  <a:schemeClr val="accent2"/>
                </a:solidFill>
                <a:latin typeface="Calibri (Corps)"/>
                <a:cs typeface="Times New Roman" panose="02020603050405020304" pitchFamily="18" charset="0"/>
              </a:rPr>
              <a:t>Un programme fédérateur </a:t>
            </a:r>
            <a:r>
              <a:rPr lang="fr-FR" sz="2000" dirty="0">
                <a:latin typeface="Calibri (Corps)"/>
              </a:rPr>
              <a:t>: tous les candidats peuvent rejoindre un podium spécifique</a:t>
            </a:r>
            <a:endParaRPr lang="fr-FR" sz="4400" dirty="0"/>
          </a:p>
        </p:txBody>
      </p:sp>
      <p:pic>
        <p:nvPicPr>
          <p:cNvPr id="4" name="Image 3">
            <a:extLst>
              <a:ext uri="{FF2B5EF4-FFF2-40B4-BE49-F238E27FC236}">
                <a16:creationId xmlns:a16="http://schemas.microsoft.com/office/drawing/2014/main" id="{577CB4F4-297C-F36D-FD96-5CE92819C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6360" y="6227282"/>
            <a:ext cx="1296144" cy="607054"/>
          </a:xfrm>
          <a:prstGeom prst="rect">
            <a:avLst/>
          </a:prstGeom>
        </p:spPr>
      </p:pic>
    </p:spTree>
    <p:extLst>
      <p:ext uri="{BB962C8B-B14F-4D97-AF65-F5344CB8AC3E}">
        <p14:creationId xmlns:p14="http://schemas.microsoft.com/office/powerpoint/2010/main" val="374992860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prstDash val="sysDash"/>
        </a:ln>
        <a:effectLst/>
      </a:spPr>
      <a:bodyPr rtlCol="0" anchor="ctr"/>
      <a:lstStyle>
        <a:defPPr algn="ctr">
          <a:defRPr sz="2400" b="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527</Words>
  <Application>Microsoft Office PowerPoint</Application>
  <PresentationFormat>Grand écran</PresentationFormat>
  <Paragraphs>45</Paragraphs>
  <Slides>11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Calibri (Corps)</vt:lpstr>
      <vt:lpstr>Calibri Light</vt:lpstr>
      <vt:lpstr>Calibri-Bold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Christophe Rodriguez</dc:creator>
  <cp:lastModifiedBy>Adrien BRUNELLA</cp:lastModifiedBy>
  <cp:revision>1054</cp:revision>
  <cp:lastPrinted>2018-06-11T15:22:40Z</cp:lastPrinted>
  <dcterms:created xsi:type="dcterms:W3CDTF">2017-06-13T05:05:35Z</dcterms:created>
  <dcterms:modified xsi:type="dcterms:W3CDTF">2022-11-24T16:42:59Z</dcterms:modified>
</cp:coreProperties>
</file>